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8" r:id="rId2"/>
    <p:sldId id="279" r:id="rId3"/>
    <p:sldId id="283" r:id="rId4"/>
    <p:sldId id="284" r:id="rId5"/>
    <p:sldId id="256" r:id="rId6"/>
    <p:sldId id="277" r:id="rId7"/>
    <p:sldId id="286" r:id="rId8"/>
    <p:sldId id="276" r:id="rId9"/>
    <p:sldId id="287" r:id="rId10"/>
    <p:sldId id="259" r:id="rId11"/>
    <p:sldId id="275" r:id="rId12"/>
    <p:sldId id="280" r:id="rId13"/>
    <p:sldId id="281" r:id="rId14"/>
    <p:sldId id="282" r:id="rId15"/>
    <p:sldId id="285" r:id="rId16"/>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CE"/>
    <a:srgbClr val="F7F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5732C-683E-46E8-AA2A-B60855904A34}" v="52" dt="2021-06-09T13:37:09.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0459" autoAdjust="0"/>
  </p:normalViewPr>
  <p:slideViewPr>
    <p:cSldViewPr snapToGrid="0">
      <p:cViewPr varScale="1">
        <p:scale>
          <a:sx n="104" d="100"/>
          <a:sy n="104" d="100"/>
        </p:scale>
        <p:origin x="13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584B7610-09B2-4C0A-A1CD-C256FD3813CA}" type="datetimeFigureOut">
              <a:rPr lang="en-GB" smtClean="0"/>
              <a:t>21/07/2021</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ECA97D5D-D196-450E-B072-B3A4C5E756D1}" type="slidenum">
              <a:rPr lang="en-GB" smtClean="0"/>
              <a:t>‹#›</a:t>
            </a:fld>
            <a:endParaRPr lang="en-GB"/>
          </a:p>
        </p:txBody>
      </p:sp>
    </p:spTree>
    <p:extLst>
      <p:ext uri="{BB962C8B-B14F-4D97-AF65-F5344CB8AC3E}">
        <p14:creationId xmlns:p14="http://schemas.microsoft.com/office/powerpoint/2010/main" val="161019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A97D5D-D196-450E-B072-B3A4C5E756D1}" type="slidenum">
              <a:rPr lang="en-GB" smtClean="0"/>
              <a:t>10</a:t>
            </a:fld>
            <a:endParaRPr lang="en-GB"/>
          </a:p>
        </p:txBody>
      </p:sp>
    </p:spTree>
    <p:extLst>
      <p:ext uri="{BB962C8B-B14F-4D97-AF65-F5344CB8AC3E}">
        <p14:creationId xmlns:p14="http://schemas.microsoft.com/office/powerpoint/2010/main" val="377784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F098-A8F0-4759-A27D-98E22B5837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02FE87-BBDE-4E9E-A2CE-517F453097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5F774E-07AF-4D80-AD19-3C77B37A4BD4}"/>
              </a:ext>
            </a:extLst>
          </p:cNvPr>
          <p:cNvSpPr>
            <a:spLocks noGrp="1"/>
          </p:cNvSpPr>
          <p:nvPr>
            <p:ph type="dt" sz="half" idx="10"/>
          </p:nvPr>
        </p:nvSpPr>
        <p:spPr/>
        <p:txBody>
          <a:bodyPr/>
          <a:lstStyle/>
          <a:p>
            <a:fld id="{C48796E8-9C8E-4F33-B09A-87C7CED4B5F3}" type="datetimeFigureOut">
              <a:rPr lang="en-GB" smtClean="0"/>
              <a:t>21/07/2021</a:t>
            </a:fld>
            <a:endParaRPr lang="en-GB"/>
          </a:p>
        </p:txBody>
      </p:sp>
      <p:sp>
        <p:nvSpPr>
          <p:cNvPr id="5" name="Footer Placeholder 4">
            <a:extLst>
              <a:ext uri="{FF2B5EF4-FFF2-40B4-BE49-F238E27FC236}">
                <a16:creationId xmlns:a16="http://schemas.microsoft.com/office/drawing/2014/main" id="{A07005D6-6A73-43A6-992B-F95015AC06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6818EB-ACC7-4E2D-A677-176A872203B6}"/>
              </a:ext>
            </a:extLst>
          </p:cNvPr>
          <p:cNvSpPr>
            <a:spLocks noGrp="1"/>
          </p:cNvSpPr>
          <p:nvPr>
            <p:ph type="sldNum" sz="quarter" idx="12"/>
          </p:nvPr>
        </p:nvSpPr>
        <p:spPr/>
        <p:txBody>
          <a:bodyPr/>
          <a:lstStyle/>
          <a:p>
            <a:fld id="{7584DA0A-F30F-4858-B434-903F330DB448}" type="slidenum">
              <a:rPr lang="en-GB" smtClean="0"/>
              <a:t>‹#›</a:t>
            </a:fld>
            <a:endParaRPr lang="en-GB"/>
          </a:p>
        </p:txBody>
      </p:sp>
    </p:spTree>
    <p:extLst>
      <p:ext uri="{BB962C8B-B14F-4D97-AF65-F5344CB8AC3E}">
        <p14:creationId xmlns:p14="http://schemas.microsoft.com/office/powerpoint/2010/main" val="51229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9204-5DB0-490F-9494-03FCE9CE5A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94D468-8D8E-4F2C-9A96-C9FD8C47FE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DBE8D5-DB4E-475D-830B-B60E6B7203EE}"/>
              </a:ext>
            </a:extLst>
          </p:cNvPr>
          <p:cNvSpPr>
            <a:spLocks noGrp="1"/>
          </p:cNvSpPr>
          <p:nvPr>
            <p:ph type="dt" sz="half" idx="10"/>
          </p:nvPr>
        </p:nvSpPr>
        <p:spPr/>
        <p:txBody>
          <a:bodyPr/>
          <a:lstStyle/>
          <a:p>
            <a:fld id="{C48796E8-9C8E-4F33-B09A-87C7CED4B5F3}" type="datetimeFigureOut">
              <a:rPr lang="en-GB" smtClean="0"/>
              <a:t>21/07/2021</a:t>
            </a:fld>
            <a:endParaRPr lang="en-GB"/>
          </a:p>
        </p:txBody>
      </p:sp>
      <p:sp>
        <p:nvSpPr>
          <p:cNvPr id="5" name="Footer Placeholder 4">
            <a:extLst>
              <a:ext uri="{FF2B5EF4-FFF2-40B4-BE49-F238E27FC236}">
                <a16:creationId xmlns:a16="http://schemas.microsoft.com/office/drawing/2014/main" id="{22BC6E9B-5DAB-4490-9105-81F77FC69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3487D7-93F4-4B14-885E-9A9A1CAC7EA4}"/>
              </a:ext>
            </a:extLst>
          </p:cNvPr>
          <p:cNvSpPr>
            <a:spLocks noGrp="1"/>
          </p:cNvSpPr>
          <p:nvPr>
            <p:ph type="sldNum" sz="quarter" idx="12"/>
          </p:nvPr>
        </p:nvSpPr>
        <p:spPr/>
        <p:txBody>
          <a:bodyPr/>
          <a:lstStyle/>
          <a:p>
            <a:fld id="{7584DA0A-F30F-4858-B434-903F330DB448}" type="slidenum">
              <a:rPr lang="en-GB" smtClean="0"/>
              <a:t>‹#›</a:t>
            </a:fld>
            <a:endParaRPr lang="en-GB"/>
          </a:p>
        </p:txBody>
      </p:sp>
    </p:spTree>
    <p:extLst>
      <p:ext uri="{BB962C8B-B14F-4D97-AF65-F5344CB8AC3E}">
        <p14:creationId xmlns:p14="http://schemas.microsoft.com/office/powerpoint/2010/main" val="88134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332422-DBEC-476E-8B75-9A50182BB2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676A07-99A1-4772-9E12-2ED9973F21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3C4301-85F7-4CC9-9588-954B5594F8EF}"/>
              </a:ext>
            </a:extLst>
          </p:cNvPr>
          <p:cNvSpPr>
            <a:spLocks noGrp="1"/>
          </p:cNvSpPr>
          <p:nvPr>
            <p:ph type="dt" sz="half" idx="10"/>
          </p:nvPr>
        </p:nvSpPr>
        <p:spPr/>
        <p:txBody>
          <a:bodyPr/>
          <a:lstStyle/>
          <a:p>
            <a:fld id="{C48796E8-9C8E-4F33-B09A-87C7CED4B5F3}" type="datetimeFigureOut">
              <a:rPr lang="en-GB" smtClean="0"/>
              <a:t>21/07/2021</a:t>
            </a:fld>
            <a:endParaRPr lang="en-GB"/>
          </a:p>
        </p:txBody>
      </p:sp>
      <p:sp>
        <p:nvSpPr>
          <p:cNvPr id="5" name="Footer Placeholder 4">
            <a:extLst>
              <a:ext uri="{FF2B5EF4-FFF2-40B4-BE49-F238E27FC236}">
                <a16:creationId xmlns:a16="http://schemas.microsoft.com/office/drawing/2014/main" id="{51FDA3E2-F8C7-4C7E-A492-7176AC4E5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C36DF3-01C9-4E42-B245-50AD3B51061F}"/>
              </a:ext>
            </a:extLst>
          </p:cNvPr>
          <p:cNvSpPr>
            <a:spLocks noGrp="1"/>
          </p:cNvSpPr>
          <p:nvPr>
            <p:ph type="sldNum" sz="quarter" idx="12"/>
          </p:nvPr>
        </p:nvSpPr>
        <p:spPr/>
        <p:txBody>
          <a:bodyPr/>
          <a:lstStyle/>
          <a:p>
            <a:fld id="{7584DA0A-F30F-4858-B434-903F330DB448}" type="slidenum">
              <a:rPr lang="en-GB" smtClean="0"/>
              <a:t>‹#›</a:t>
            </a:fld>
            <a:endParaRPr lang="en-GB"/>
          </a:p>
        </p:txBody>
      </p:sp>
    </p:spTree>
    <p:extLst>
      <p:ext uri="{BB962C8B-B14F-4D97-AF65-F5344CB8AC3E}">
        <p14:creationId xmlns:p14="http://schemas.microsoft.com/office/powerpoint/2010/main" val="49093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AD98-F4BA-47F8-AD12-2E82D61EB2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285906-B4AE-4444-9117-ACD012E878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ED277B-B8B9-409B-A171-3F68A6E1C06D}"/>
              </a:ext>
            </a:extLst>
          </p:cNvPr>
          <p:cNvSpPr>
            <a:spLocks noGrp="1"/>
          </p:cNvSpPr>
          <p:nvPr>
            <p:ph type="dt" sz="half" idx="10"/>
          </p:nvPr>
        </p:nvSpPr>
        <p:spPr/>
        <p:txBody>
          <a:bodyPr/>
          <a:lstStyle/>
          <a:p>
            <a:fld id="{C48796E8-9C8E-4F33-B09A-87C7CED4B5F3}" type="datetimeFigureOut">
              <a:rPr lang="en-GB" smtClean="0"/>
              <a:t>21/07/2021</a:t>
            </a:fld>
            <a:endParaRPr lang="en-GB"/>
          </a:p>
        </p:txBody>
      </p:sp>
      <p:sp>
        <p:nvSpPr>
          <p:cNvPr id="5" name="Footer Placeholder 4">
            <a:extLst>
              <a:ext uri="{FF2B5EF4-FFF2-40B4-BE49-F238E27FC236}">
                <a16:creationId xmlns:a16="http://schemas.microsoft.com/office/drawing/2014/main" id="{FA46A536-EA0E-443C-8A9E-54B10825B7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91681-C003-46D1-8143-34758650FADC}"/>
              </a:ext>
            </a:extLst>
          </p:cNvPr>
          <p:cNvSpPr>
            <a:spLocks noGrp="1"/>
          </p:cNvSpPr>
          <p:nvPr>
            <p:ph type="sldNum" sz="quarter" idx="12"/>
          </p:nvPr>
        </p:nvSpPr>
        <p:spPr/>
        <p:txBody>
          <a:bodyPr/>
          <a:lstStyle/>
          <a:p>
            <a:fld id="{7584DA0A-F30F-4858-B434-903F330DB448}" type="slidenum">
              <a:rPr lang="en-GB" smtClean="0"/>
              <a:t>‹#›</a:t>
            </a:fld>
            <a:endParaRPr lang="en-GB"/>
          </a:p>
        </p:txBody>
      </p:sp>
    </p:spTree>
    <p:extLst>
      <p:ext uri="{BB962C8B-B14F-4D97-AF65-F5344CB8AC3E}">
        <p14:creationId xmlns:p14="http://schemas.microsoft.com/office/powerpoint/2010/main" val="91543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A1F7-E5D1-49E8-9B1B-CFEDAEC6B2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DCF501-9664-47F6-8549-7E05D4623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E9592A-3621-4492-99E3-A3C8530B7069}"/>
              </a:ext>
            </a:extLst>
          </p:cNvPr>
          <p:cNvSpPr>
            <a:spLocks noGrp="1"/>
          </p:cNvSpPr>
          <p:nvPr>
            <p:ph type="dt" sz="half" idx="10"/>
          </p:nvPr>
        </p:nvSpPr>
        <p:spPr/>
        <p:txBody>
          <a:bodyPr/>
          <a:lstStyle/>
          <a:p>
            <a:fld id="{C48796E8-9C8E-4F33-B09A-87C7CED4B5F3}" type="datetimeFigureOut">
              <a:rPr lang="en-GB" smtClean="0"/>
              <a:t>21/07/2021</a:t>
            </a:fld>
            <a:endParaRPr lang="en-GB"/>
          </a:p>
        </p:txBody>
      </p:sp>
      <p:sp>
        <p:nvSpPr>
          <p:cNvPr id="5" name="Footer Placeholder 4">
            <a:extLst>
              <a:ext uri="{FF2B5EF4-FFF2-40B4-BE49-F238E27FC236}">
                <a16:creationId xmlns:a16="http://schemas.microsoft.com/office/drawing/2014/main" id="{59C270F9-FAA2-4A91-8455-600F624440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FC56C7-4979-47C2-8639-89755BFC547B}"/>
              </a:ext>
            </a:extLst>
          </p:cNvPr>
          <p:cNvSpPr>
            <a:spLocks noGrp="1"/>
          </p:cNvSpPr>
          <p:nvPr>
            <p:ph type="sldNum" sz="quarter" idx="12"/>
          </p:nvPr>
        </p:nvSpPr>
        <p:spPr/>
        <p:txBody>
          <a:bodyPr/>
          <a:lstStyle/>
          <a:p>
            <a:fld id="{7584DA0A-F30F-4858-B434-903F330DB448}" type="slidenum">
              <a:rPr lang="en-GB" smtClean="0"/>
              <a:t>‹#›</a:t>
            </a:fld>
            <a:endParaRPr lang="en-GB"/>
          </a:p>
        </p:txBody>
      </p:sp>
    </p:spTree>
    <p:extLst>
      <p:ext uri="{BB962C8B-B14F-4D97-AF65-F5344CB8AC3E}">
        <p14:creationId xmlns:p14="http://schemas.microsoft.com/office/powerpoint/2010/main" val="123821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3357-4074-4930-8A60-BEC97E0E92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5BE355-EA7E-4454-8A1B-40642D5540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3EDEE9-8329-4975-B1C6-AD463FB54D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F985A-D9ED-4025-A636-6C27A5DDEFC4}"/>
              </a:ext>
            </a:extLst>
          </p:cNvPr>
          <p:cNvSpPr>
            <a:spLocks noGrp="1"/>
          </p:cNvSpPr>
          <p:nvPr>
            <p:ph type="dt" sz="half" idx="10"/>
          </p:nvPr>
        </p:nvSpPr>
        <p:spPr/>
        <p:txBody>
          <a:bodyPr/>
          <a:lstStyle/>
          <a:p>
            <a:fld id="{C48796E8-9C8E-4F33-B09A-87C7CED4B5F3}" type="datetimeFigureOut">
              <a:rPr lang="en-GB" smtClean="0"/>
              <a:t>21/07/2021</a:t>
            </a:fld>
            <a:endParaRPr lang="en-GB"/>
          </a:p>
        </p:txBody>
      </p:sp>
      <p:sp>
        <p:nvSpPr>
          <p:cNvPr id="6" name="Footer Placeholder 5">
            <a:extLst>
              <a:ext uri="{FF2B5EF4-FFF2-40B4-BE49-F238E27FC236}">
                <a16:creationId xmlns:a16="http://schemas.microsoft.com/office/drawing/2014/main" id="{063E5F34-1633-4C3C-93CD-8977C11630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0F687B-72C6-46A5-8D59-682654C46452}"/>
              </a:ext>
            </a:extLst>
          </p:cNvPr>
          <p:cNvSpPr>
            <a:spLocks noGrp="1"/>
          </p:cNvSpPr>
          <p:nvPr>
            <p:ph type="sldNum" sz="quarter" idx="12"/>
          </p:nvPr>
        </p:nvSpPr>
        <p:spPr/>
        <p:txBody>
          <a:bodyPr/>
          <a:lstStyle/>
          <a:p>
            <a:fld id="{7584DA0A-F30F-4858-B434-903F330DB448}" type="slidenum">
              <a:rPr lang="en-GB" smtClean="0"/>
              <a:t>‹#›</a:t>
            </a:fld>
            <a:endParaRPr lang="en-GB"/>
          </a:p>
        </p:txBody>
      </p:sp>
    </p:spTree>
    <p:extLst>
      <p:ext uri="{BB962C8B-B14F-4D97-AF65-F5344CB8AC3E}">
        <p14:creationId xmlns:p14="http://schemas.microsoft.com/office/powerpoint/2010/main" val="30509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0855-8CD0-4FE7-852B-F912AB1169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56A197-282C-4EE0-8E2B-76F7F53BE2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E5AA7-B283-4741-9268-9AAC4641E4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FD3399-3585-475F-BEE2-D91062251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6A2B21-B88C-48DD-9409-6C0C276D6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032193-D6E5-4C20-8AC6-F510CF896F70}"/>
              </a:ext>
            </a:extLst>
          </p:cNvPr>
          <p:cNvSpPr>
            <a:spLocks noGrp="1"/>
          </p:cNvSpPr>
          <p:nvPr>
            <p:ph type="dt" sz="half" idx="10"/>
          </p:nvPr>
        </p:nvSpPr>
        <p:spPr/>
        <p:txBody>
          <a:bodyPr/>
          <a:lstStyle/>
          <a:p>
            <a:fld id="{C48796E8-9C8E-4F33-B09A-87C7CED4B5F3}" type="datetimeFigureOut">
              <a:rPr lang="en-GB" smtClean="0"/>
              <a:t>21/07/2021</a:t>
            </a:fld>
            <a:endParaRPr lang="en-GB"/>
          </a:p>
        </p:txBody>
      </p:sp>
      <p:sp>
        <p:nvSpPr>
          <p:cNvPr id="8" name="Footer Placeholder 7">
            <a:extLst>
              <a:ext uri="{FF2B5EF4-FFF2-40B4-BE49-F238E27FC236}">
                <a16:creationId xmlns:a16="http://schemas.microsoft.com/office/drawing/2014/main" id="{4873CBF5-A93C-400D-B64D-5FF5E0F998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C4A70D-0B0B-4A7A-8DFC-1B32872B1EEE}"/>
              </a:ext>
            </a:extLst>
          </p:cNvPr>
          <p:cNvSpPr>
            <a:spLocks noGrp="1"/>
          </p:cNvSpPr>
          <p:nvPr>
            <p:ph type="sldNum" sz="quarter" idx="12"/>
          </p:nvPr>
        </p:nvSpPr>
        <p:spPr/>
        <p:txBody>
          <a:bodyPr/>
          <a:lstStyle/>
          <a:p>
            <a:fld id="{7584DA0A-F30F-4858-B434-903F330DB448}" type="slidenum">
              <a:rPr lang="en-GB" smtClean="0"/>
              <a:t>‹#›</a:t>
            </a:fld>
            <a:endParaRPr lang="en-GB"/>
          </a:p>
        </p:txBody>
      </p:sp>
    </p:spTree>
    <p:extLst>
      <p:ext uri="{BB962C8B-B14F-4D97-AF65-F5344CB8AC3E}">
        <p14:creationId xmlns:p14="http://schemas.microsoft.com/office/powerpoint/2010/main" val="41302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893F-3530-47D4-8DE3-105E17CDFD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EB6935-6F8C-4313-B124-C1F918F987D7}"/>
              </a:ext>
            </a:extLst>
          </p:cNvPr>
          <p:cNvSpPr>
            <a:spLocks noGrp="1"/>
          </p:cNvSpPr>
          <p:nvPr>
            <p:ph type="dt" sz="half" idx="10"/>
          </p:nvPr>
        </p:nvSpPr>
        <p:spPr/>
        <p:txBody>
          <a:bodyPr/>
          <a:lstStyle/>
          <a:p>
            <a:fld id="{C48796E8-9C8E-4F33-B09A-87C7CED4B5F3}" type="datetimeFigureOut">
              <a:rPr lang="en-GB" smtClean="0"/>
              <a:t>21/07/2021</a:t>
            </a:fld>
            <a:endParaRPr lang="en-GB"/>
          </a:p>
        </p:txBody>
      </p:sp>
      <p:sp>
        <p:nvSpPr>
          <p:cNvPr id="4" name="Footer Placeholder 3">
            <a:extLst>
              <a:ext uri="{FF2B5EF4-FFF2-40B4-BE49-F238E27FC236}">
                <a16:creationId xmlns:a16="http://schemas.microsoft.com/office/drawing/2014/main" id="{9ABCD594-51EE-4176-A7D0-2D4E08D47A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663FAB-C82D-422B-AE1A-A4E28A1234DE}"/>
              </a:ext>
            </a:extLst>
          </p:cNvPr>
          <p:cNvSpPr>
            <a:spLocks noGrp="1"/>
          </p:cNvSpPr>
          <p:nvPr>
            <p:ph type="sldNum" sz="quarter" idx="12"/>
          </p:nvPr>
        </p:nvSpPr>
        <p:spPr/>
        <p:txBody>
          <a:bodyPr/>
          <a:lstStyle/>
          <a:p>
            <a:fld id="{7584DA0A-F30F-4858-B434-903F330DB448}" type="slidenum">
              <a:rPr lang="en-GB" smtClean="0"/>
              <a:t>‹#›</a:t>
            </a:fld>
            <a:endParaRPr lang="en-GB"/>
          </a:p>
        </p:txBody>
      </p:sp>
    </p:spTree>
    <p:extLst>
      <p:ext uri="{BB962C8B-B14F-4D97-AF65-F5344CB8AC3E}">
        <p14:creationId xmlns:p14="http://schemas.microsoft.com/office/powerpoint/2010/main" val="153421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2050B6-1CCB-431D-A4C4-3E86F0A4C271}"/>
              </a:ext>
            </a:extLst>
          </p:cNvPr>
          <p:cNvSpPr>
            <a:spLocks noGrp="1"/>
          </p:cNvSpPr>
          <p:nvPr>
            <p:ph type="dt" sz="half" idx="10"/>
          </p:nvPr>
        </p:nvSpPr>
        <p:spPr/>
        <p:txBody>
          <a:bodyPr/>
          <a:lstStyle/>
          <a:p>
            <a:fld id="{C48796E8-9C8E-4F33-B09A-87C7CED4B5F3}" type="datetimeFigureOut">
              <a:rPr lang="en-GB" smtClean="0"/>
              <a:t>21/07/2021</a:t>
            </a:fld>
            <a:endParaRPr lang="en-GB"/>
          </a:p>
        </p:txBody>
      </p:sp>
      <p:sp>
        <p:nvSpPr>
          <p:cNvPr id="3" name="Footer Placeholder 2">
            <a:extLst>
              <a:ext uri="{FF2B5EF4-FFF2-40B4-BE49-F238E27FC236}">
                <a16:creationId xmlns:a16="http://schemas.microsoft.com/office/drawing/2014/main" id="{8997C765-9B1E-4745-AB35-F488F2F05F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9F6A48-49D4-401D-A340-2FF26EC5D21E}"/>
              </a:ext>
            </a:extLst>
          </p:cNvPr>
          <p:cNvSpPr>
            <a:spLocks noGrp="1"/>
          </p:cNvSpPr>
          <p:nvPr>
            <p:ph type="sldNum" sz="quarter" idx="12"/>
          </p:nvPr>
        </p:nvSpPr>
        <p:spPr/>
        <p:txBody>
          <a:bodyPr/>
          <a:lstStyle/>
          <a:p>
            <a:fld id="{7584DA0A-F30F-4858-B434-903F330DB448}" type="slidenum">
              <a:rPr lang="en-GB" smtClean="0"/>
              <a:t>‹#›</a:t>
            </a:fld>
            <a:endParaRPr lang="en-GB"/>
          </a:p>
        </p:txBody>
      </p:sp>
    </p:spTree>
    <p:extLst>
      <p:ext uri="{BB962C8B-B14F-4D97-AF65-F5344CB8AC3E}">
        <p14:creationId xmlns:p14="http://schemas.microsoft.com/office/powerpoint/2010/main" val="170544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1C12-82F6-4A04-AD3A-6D54BD01C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6E67D0-9891-4945-98B9-EC1A0596B7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16FC77-0087-47C0-B85C-7B469A984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C717E-CBE2-4852-B2F7-F0A57A0478CF}"/>
              </a:ext>
            </a:extLst>
          </p:cNvPr>
          <p:cNvSpPr>
            <a:spLocks noGrp="1"/>
          </p:cNvSpPr>
          <p:nvPr>
            <p:ph type="dt" sz="half" idx="10"/>
          </p:nvPr>
        </p:nvSpPr>
        <p:spPr/>
        <p:txBody>
          <a:bodyPr/>
          <a:lstStyle/>
          <a:p>
            <a:fld id="{C48796E8-9C8E-4F33-B09A-87C7CED4B5F3}" type="datetimeFigureOut">
              <a:rPr lang="en-GB" smtClean="0"/>
              <a:t>21/07/2021</a:t>
            </a:fld>
            <a:endParaRPr lang="en-GB"/>
          </a:p>
        </p:txBody>
      </p:sp>
      <p:sp>
        <p:nvSpPr>
          <p:cNvPr id="6" name="Footer Placeholder 5">
            <a:extLst>
              <a:ext uri="{FF2B5EF4-FFF2-40B4-BE49-F238E27FC236}">
                <a16:creationId xmlns:a16="http://schemas.microsoft.com/office/drawing/2014/main" id="{D5353622-C54E-4393-996E-1BCE6334CE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63BE34-B7B0-4BFC-A9FF-77EADCBAFD6F}"/>
              </a:ext>
            </a:extLst>
          </p:cNvPr>
          <p:cNvSpPr>
            <a:spLocks noGrp="1"/>
          </p:cNvSpPr>
          <p:nvPr>
            <p:ph type="sldNum" sz="quarter" idx="12"/>
          </p:nvPr>
        </p:nvSpPr>
        <p:spPr/>
        <p:txBody>
          <a:bodyPr/>
          <a:lstStyle/>
          <a:p>
            <a:fld id="{7584DA0A-F30F-4858-B434-903F330DB448}" type="slidenum">
              <a:rPr lang="en-GB" smtClean="0"/>
              <a:t>‹#›</a:t>
            </a:fld>
            <a:endParaRPr lang="en-GB"/>
          </a:p>
        </p:txBody>
      </p:sp>
    </p:spTree>
    <p:extLst>
      <p:ext uri="{BB962C8B-B14F-4D97-AF65-F5344CB8AC3E}">
        <p14:creationId xmlns:p14="http://schemas.microsoft.com/office/powerpoint/2010/main" val="390470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1BCB-5275-4D1C-91A2-BCE018B33C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4161E2-DA79-4C19-BA63-606AA0D15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C1D437-BA34-409A-99B0-7A80BD70C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77672-11C5-41A1-B1C5-DCCBC2919CC9}"/>
              </a:ext>
            </a:extLst>
          </p:cNvPr>
          <p:cNvSpPr>
            <a:spLocks noGrp="1"/>
          </p:cNvSpPr>
          <p:nvPr>
            <p:ph type="dt" sz="half" idx="10"/>
          </p:nvPr>
        </p:nvSpPr>
        <p:spPr/>
        <p:txBody>
          <a:bodyPr/>
          <a:lstStyle/>
          <a:p>
            <a:fld id="{C48796E8-9C8E-4F33-B09A-87C7CED4B5F3}" type="datetimeFigureOut">
              <a:rPr lang="en-GB" smtClean="0"/>
              <a:t>21/07/2021</a:t>
            </a:fld>
            <a:endParaRPr lang="en-GB"/>
          </a:p>
        </p:txBody>
      </p:sp>
      <p:sp>
        <p:nvSpPr>
          <p:cNvPr id="6" name="Footer Placeholder 5">
            <a:extLst>
              <a:ext uri="{FF2B5EF4-FFF2-40B4-BE49-F238E27FC236}">
                <a16:creationId xmlns:a16="http://schemas.microsoft.com/office/drawing/2014/main" id="{B98855A1-B364-44F4-B0BE-934A3F48E4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D171B2-350B-45B6-AA6F-34D902AE286F}"/>
              </a:ext>
            </a:extLst>
          </p:cNvPr>
          <p:cNvSpPr>
            <a:spLocks noGrp="1"/>
          </p:cNvSpPr>
          <p:nvPr>
            <p:ph type="sldNum" sz="quarter" idx="12"/>
          </p:nvPr>
        </p:nvSpPr>
        <p:spPr/>
        <p:txBody>
          <a:bodyPr/>
          <a:lstStyle/>
          <a:p>
            <a:fld id="{7584DA0A-F30F-4858-B434-903F330DB448}" type="slidenum">
              <a:rPr lang="en-GB" smtClean="0"/>
              <a:t>‹#›</a:t>
            </a:fld>
            <a:endParaRPr lang="en-GB"/>
          </a:p>
        </p:txBody>
      </p:sp>
    </p:spTree>
    <p:extLst>
      <p:ext uri="{BB962C8B-B14F-4D97-AF65-F5344CB8AC3E}">
        <p14:creationId xmlns:p14="http://schemas.microsoft.com/office/powerpoint/2010/main" val="68457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42B53-751A-498A-8169-65119B31F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3CC03A-CAC3-4002-8B6A-1E940F45A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B5A3E3-D585-44BC-8791-85A693F2B4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796E8-9C8E-4F33-B09A-87C7CED4B5F3}" type="datetimeFigureOut">
              <a:rPr lang="en-GB" smtClean="0"/>
              <a:t>21/07/2021</a:t>
            </a:fld>
            <a:endParaRPr lang="en-GB"/>
          </a:p>
        </p:txBody>
      </p:sp>
      <p:sp>
        <p:nvSpPr>
          <p:cNvPr id="5" name="Footer Placeholder 4">
            <a:extLst>
              <a:ext uri="{FF2B5EF4-FFF2-40B4-BE49-F238E27FC236}">
                <a16:creationId xmlns:a16="http://schemas.microsoft.com/office/drawing/2014/main" id="{A3D0930F-8B22-4073-B9E5-1F812FD1C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388CD3-AFD4-4B28-9BBF-B2ABC876C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4DA0A-F30F-4858-B434-903F330DB448}" type="slidenum">
              <a:rPr lang="en-GB" smtClean="0"/>
              <a:t>‹#›</a:t>
            </a:fld>
            <a:endParaRPr lang="en-GB"/>
          </a:p>
        </p:txBody>
      </p:sp>
    </p:spTree>
    <p:extLst>
      <p:ext uri="{BB962C8B-B14F-4D97-AF65-F5344CB8AC3E}">
        <p14:creationId xmlns:p14="http://schemas.microsoft.com/office/powerpoint/2010/main" val="3643400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autistica.org.uk/downloads/files/Autistica-Scoping-Report.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knowledgeispower.live/abou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annerathbone@outlook.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ighton.ac.uk/crsj/index.aspx" TargetMode="External"/><Relationship Id="rId2" Type="http://schemas.openxmlformats.org/officeDocument/2006/relationships/hyperlink" Target="https://www.boingboing.org.uk/" TargetMode="External"/><Relationship Id="rId1" Type="http://schemas.openxmlformats.org/officeDocument/2006/relationships/slideLayout" Target="../slideLayouts/slideLayout1.xml"/><Relationship Id="rId5" Type="http://schemas.openxmlformats.org/officeDocument/2006/relationships/hyperlink" Target="https://www.boingboing.org.uk/about-us/subscribe-mailing-list/" TargetMode="External"/><Relationship Id="rId4" Type="http://schemas.openxmlformats.org/officeDocument/2006/relationships/hyperlink" Target="https://www.cultureshift.org.uk/artsconnec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mDeKUl1z7Bg" TargetMode="External"/><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mDeKUl1z7Bg"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mDeKUl1z7Bg"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45CA1A-555E-48F1-9DE8-FBC02E77C674}"/>
              </a:ext>
            </a:extLst>
          </p:cNvPr>
          <p:cNvSpPr txBox="1"/>
          <p:nvPr/>
        </p:nvSpPr>
        <p:spPr>
          <a:xfrm>
            <a:off x="1147314" y="1018847"/>
            <a:ext cx="10325818" cy="1323439"/>
          </a:xfrm>
          <a:prstGeom prst="rect">
            <a:avLst/>
          </a:prstGeom>
          <a:noFill/>
        </p:spPr>
        <p:txBody>
          <a:bodyPr wrap="square">
            <a:spAutoFit/>
          </a:bodyPr>
          <a:lstStyle/>
          <a:p>
            <a:r>
              <a:rPr lang="en-GB" sz="4000" b="1" dirty="0"/>
              <a:t>Including people with learning disabilities and autism in research</a:t>
            </a:r>
            <a:endParaRPr lang="en-GB" sz="1600" b="1"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A20700FB-D1C1-480B-90F1-07FA1F373140}"/>
              </a:ext>
            </a:extLst>
          </p:cNvPr>
          <p:cNvSpPr txBox="1"/>
          <p:nvPr/>
        </p:nvSpPr>
        <p:spPr>
          <a:xfrm>
            <a:off x="7832436" y="5523345"/>
            <a:ext cx="3001819" cy="707886"/>
          </a:xfrm>
          <a:prstGeom prst="rect">
            <a:avLst/>
          </a:prstGeom>
          <a:noFill/>
        </p:spPr>
        <p:txBody>
          <a:bodyPr wrap="square" rtlCol="0">
            <a:spAutoFit/>
          </a:bodyPr>
          <a:lstStyle/>
          <a:p>
            <a:r>
              <a:rPr lang="en-GB" sz="2000" dirty="0"/>
              <a:t>Resilience Forum </a:t>
            </a:r>
          </a:p>
          <a:p>
            <a:r>
              <a:rPr lang="en-GB" sz="2000" dirty="0"/>
              <a:t>9</a:t>
            </a:r>
            <a:r>
              <a:rPr lang="en-GB" sz="2000" baseline="30000" dirty="0"/>
              <a:t>th</a:t>
            </a:r>
            <a:r>
              <a:rPr lang="en-GB" sz="2000" dirty="0"/>
              <a:t> June 2021</a:t>
            </a:r>
          </a:p>
        </p:txBody>
      </p:sp>
      <p:pic>
        <p:nvPicPr>
          <p:cNvPr id="4" name="Picture 3">
            <a:extLst>
              <a:ext uri="{FF2B5EF4-FFF2-40B4-BE49-F238E27FC236}">
                <a16:creationId xmlns:a16="http://schemas.microsoft.com/office/drawing/2014/main" id="{E34328D3-6025-4A51-ADF5-20AF43B940D2}"/>
              </a:ext>
            </a:extLst>
          </p:cNvPr>
          <p:cNvPicPr>
            <a:picLocks noChangeAspect="1"/>
          </p:cNvPicPr>
          <p:nvPr/>
        </p:nvPicPr>
        <p:blipFill>
          <a:blip r:embed="rId2"/>
          <a:stretch>
            <a:fillRect/>
          </a:stretch>
        </p:blipFill>
        <p:spPr>
          <a:xfrm>
            <a:off x="382300" y="5824179"/>
            <a:ext cx="1950889" cy="554784"/>
          </a:xfrm>
          <a:prstGeom prst="rect">
            <a:avLst/>
          </a:prstGeom>
        </p:spPr>
      </p:pic>
      <p:pic>
        <p:nvPicPr>
          <p:cNvPr id="6" name="Picture 5">
            <a:extLst>
              <a:ext uri="{FF2B5EF4-FFF2-40B4-BE49-F238E27FC236}">
                <a16:creationId xmlns:a16="http://schemas.microsoft.com/office/drawing/2014/main" id="{D58DE28B-8297-4A2A-9D25-F9BF9685CDF8}"/>
              </a:ext>
            </a:extLst>
          </p:cNvPr>
          <p:cNvPicPr>
            <a:picLocks noChangeAspect="1"/>
          </p:cNvPicPr>
          <p:nvPr/>
        </p:nvPicPr>
        <p:blipFill>
          <a:blip r:embed="rId3"/>
          <a:stretch>
            <a:fillRect/>
          </a:stretch>
        </p:blipFill>
        <p:spPr>
          <a:xfrm>
            <a:off x="2546528" y="5839153"/>
            <a:ext cx="688908" cy="566977"/>
          </a:xfrm>
          <a:prstGeom prst="rect">
            <a:avLst/>
          </a:prstGeom>
        </p:spPr>
      </p:pic>
      <p:pic>
        <p:nvPicPr>
          <p:cNvPr id="8" name="Picture 7">
            <a:extLst>
              <a:ext uri="{FF2B5EF4-FFF2-40B4-BE49-F238E27FC236}">
                <a16:creationId xmlns:a16="http://schemas.microsoft.com/office/drawing/2014/main" id="{251A92B8-F13F-4446-9386-073DCB0C82BF}"/>
              </a:ext>
            </a:extLst>
          </p:cNvPr>
          <p:cNvPicPr>
            <a:picLocks noChangeAspect="1"/>
          </p:cNvPicPr>
          <p:nvPr/>
        </p:nvPicPr>
        <p:blipFill>
          <a:blip r:embed="rId4"/>
          <a:stretch>
            <a:fillRect/>
          </a:stretch>
        </p:blipFill>
        <p:spPr>
          <a:xfrm>
            <a:off x="3516399" y="5824179"/>
            <a:ext cx="2905530" cy="647790"/>
          </a:xfrm>
          <a:prstGeom prst="rect">
            <a:avLst/>
          </a:prstGeom>
        </p:spPr>
      </p:pic>
      <p:sp>
        <p:nvSpPr>
          <p:cNvPr id="9" name="TextBox 8">
            <a:extLst>
              <a:ext uri="{FF2B5EF4-FFF2-40B4-BE49-F238E27FC236}">
                <a16:creationId xmlns:a16="http://schemas.microsoft.com/office/drawing/2014/main" id="{2CD9A7C9-D9AA-473D-9500-2EEED8A271CE}"/>
              </a:ext>
            </a:extLst>
          </p:cNvPr>
          <p:cNvSpPr txBox="1"/>
          <p:nvPr/>
        </p:nvSpPr>
        <p:spPr>
          <a:xfrm>
            <a:off x="2703545" y="3220914"/>
            <a:ext cx="8287727" cy="369332"/>
          </a:xfrm>
          <a:prstGeom prst="rect">
            <a:avLst/>
          </a:prstGeom>
          <a:noFill/>
        </p:spPr>
        <p:txBody>
          <a:bodyPr wrap="square" rtlCol="0">
            <a:spAutoFit/>
          </a:bodyPr>
          <a:lstStyle/>
          <a:p>
            <a:r>
              <a:rPr lang="en-GB" dirty="0"/>
              <a:t>Introduced by Anne Rathbone, Mikey Reynolds and Julia Roberts</a:t>
            </a:r>
          </a:p>
        </p:txBody>
      </p:sp>
    </p:spTree>
    <p:extLst>
      <p:ext uri="{BB962C8B-B14F-4D97-AF65-F5344CB8AC3E}">
        <p14:creationId xmlns:p14="http://schemas.microsoft.com/office/powerpoint/2010/main" val="255957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BF3317-AA4D-4645-8BB4-E9FA2AC32813}"/>
              </a:ext>
            </a:extLst>
          </p:cNvPr>
          <p:cNvSpPr txBox="1"/>
          <p:nvPr/>
        </p:nvSpPr>
        <p:spPr>
          <a:xfrm>
            <a:off x="840792" y="307123"/>
            <a:ext cx="10649527" cy="7099379"/>
          </a:xfrm>
          <a:prstGeom prst="rect">
            <a:avLst/>
          </a:prstGeom>
          <a:noFill/>
        </p:spPr>
        <p:txBody>
          <a:bodyPr wrap="square">
            <a:spAutoFit/>
          </a:bodyPr>
          <a:lstStyle/>
          <a:p>
            <a:pPr lvl="0">
              <a:spcAft>
                <a:spcPts val="800"/>
              </a:spcAft>
              <a:buSzPts val="1000"/>
              <a:tabLst>
                <a:tab pos="457200" algn="l"/>
              </a:tabLst>
            </a:pPr>
            <a:r>
              <a:rPr lang="en-GB" sz="2000" b="1" dirty="0">
                <a:effectLst/>
                <a:latin typeface="Arial" panose="020B0604020202020204" pitchFamily="34" charset="0"/>
              </a:rPr>
              <a:t>What </a:t>
            </a:r>
            <a:r>
              <a:rPr lang="en-GB" sz="2000" b="1" dirty="0">
                <a:latin typeface="Arial" panose="020B0604020202020204" pitchFamily="34" charset="0"/>
              </a:rPr>
              <a:t>can research funders do to help inclusion of people with learning disabilities in research?</a:t>
            </a:r>
          </a:p>
          <a:p>
            <a:pPr marL="342900" indent="-342900">
              <a:spcAft>
                <a:spcPts val="800"/>
              </a:spcAft>
              <a:buSzPts val="1000"/>
              <a:buFont typeface="Symbol" panose="05050102010706020507" pitchFamily="18" charset="2"/>
              <a:buChar char=""/>
              <a:tabLst>
                <a:tab pos="457200" algn="l"/>
              </a:tabLst>
            </a:pPr>
            <a:endParaRPr lang="en-GB" dirty="0">
              <a:latin typeface="Arial" panose="020B0604020202020204" pitchFamily="34" charset="0"/>
            </a:endParaRPr>
          </a:p>
          <a:p>
            <a:pPr marL="342900" indent="-342900">
              <a:spcAft>
                <a:spcPts val="800"/>
              </a:spcAft>
              <a:buSzPts val="1000"/>
              <a:buFont typeface="Symbol" panose="05050102010706020507" pitchFamily="18" charset="2"/>
              <a:buChar char=""/>
              <a:tabLst>
                <a:tab pos="457200" algn="l"/>
              </a:tabLst>
            </a:pPr>
            <a:r>
              <a:rPr lang="en-GB" dirty="0">
                <a:latin typeface="Arial" panose="020B0604020202020204" pitchFamily="34" charset="0"/>
              </a:rPr>
              <a:t>We need better information from research funders, so we can check that enough money is going to research with people with learning disabilities and autism. And so we can check that all research is properly inclusive (for example, see the </a:t>
            </a:r>
            <a:r>
              <a:rPr lang="en-GB" dirty="0" err="1">
                <a:latin typeface="Arial" panose="020B0604020202020204" pitchFamily="34" charset="0"/>
              </a:rPr>
              <a:t>Autistica</a:t>
            </a:r>
            <a:r>
              <a:rPr lang="en-GB" dirty="0">
                <a:latin typeface="Arial" panose="020B0604020202020204" pitchFamily="34" charset="0"/>
              </a:rPr>
              <a:t> Report on research funding </a:t>
            </a:r>
            <a:r>
              <a:rPr lang="en-GB" dirty="0">
                <a:latin typeface="Arial" panose="020B0604020202020204" pitchFamily="34" charset="0"/>
                <a:hlinkClick r:id="rId3"/>
              </a:rPr>
              <a:t>Autistica-Scoping-Report.pdf</a:t>
            </a:r>
            <a:r>
              <a:rPr lang="en-GB" dirty="0">
                <a:latin typeface="Arial" panose="020B0604020202020204" pitchFamily="34" charset="0"/>
              </a:rPr>
              <a:t>). </a:t>
            </a:r>
          </a:p>
          <a:p>
            <a:pPr marL="342900" lvl="0" indent="-342900">
              <a:spcAft>
                <a:spcPts val="800"/>
              </a:spcAft>
              <a:buSzPts val="1000"/>
              <a:buFont typeface="Symbol" panose="05050102010706020507" pitchFamily="18" charset="2"/>
              <a:buChar char=""/>
              <a:tabLst>
                <a:tab pos="457200" algn="l"/>
              </a:tabLst>
            </a:pPr>
            <a:endParaRPr lang="en-GB" dirty="0">
              <a:effectLst/>
              <a:latin typeface="Arial" panose="020B0604020202020204" pitchFamily="34" charset="0"/>
            </a:endParaRPr>
          </a:p>
          <a:p>
            <a:pPr marL="342900" indent="-342900">
              <a:spcAft>
                <a:spcPts val="800"/>
              </a:spcAft>
              <a:buSzPts val="1000"/>
              <a:buFont typeface="Symbol" panose="05050102010706020507" pitchFamily="18" charset="2"/>
              <a:buChar char=""/>
              <a:tabLst>
                <a:tab pos="457200" algn="l"/>
              </a:tabLst>
            </a:pPr>
            <a:r>
              <a:rPr lang="en-GB" dirty="0">
                <a:latin typeface="Arial" panose="020B0604020202020204" pitchFamily="34" charset="0"/>
              </a:rPr>
              <a:t>The role of self-advocates in research is important (for example, see the work of Bigby, Frawley and Ramcharan, 2013; Goodley and Moore, 2000).</a:t>
            </a:r>
          </a:p>
          <a:p>
            <a:pPr marL="342900" indent="-342900">
              <a:spcAft>
                <a:spcPts val="800"/>
              </a:spcAft>
              <a:buSzPts val="1000"/>
              <a:buFont typeface="Symbol" panose="05050102010706020507" pitchFamily="18" charset="2"/>
              <a:buChar char=""/>
              <a:tabLst>
                <a:tab pos="457200" algn="l"/>
              </a:tabLst>
            </a:pPr>
            <a:endParaRPr lang="en-GB" dirty="0">
              <a:latin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effectLst/>
                <a:latin typeface="Arial" panose="020B0604020202020204" pitchFamily="34" charset="0"/>
              </a:rPr>
              <a:t>Research with people with </a:t>
            </a:r>
            <a:r>
              <a:rPr lang="en-GB" dirty="0">
                <a:latin typeface="Arial" panose="020B0604020202020204" pitchFamily="34" charset="0"/>
              </a:rPr>
              <a:t>learning disabilities</a:t>
            </a:r>
            <a:r>
              <a:rPr lang="en-GB" dirty="0">
                <a:effectLst/>
                <a:latin typeface="Arial" panose="020B0604020202020204" pitchFamily="34" charset="0"/>
              </a:rPr>
              <a:t> and autism might need more time </a:t>
            </a:r>
            <a:r>
              <a:rPr lang="en-GB" dirty="0">
                <a:latin typeface="Arial" panose="020B0604020202020204" pitchFamily="34" charset="0"/>
              </a:rPr>
              <a:t>to do well. It might need more money to make materials accessible and longer timescales to do things properly. </a:t>
            </a:r>
          </a:p>
          <a:p>
            <a:pPr marL="342900" lvl="0" indent="-342900">
              <a:spcAft>
                <a:spcPts val="800"/>
              </a:spcAft>
              <a:buSzPts val="1000"/>
              <a:buFont typeface="Symbol" panose="05050102010706020507" pitchFamily="18" charset="2"/>
              <a:buChar char=""/>
              <a:tabLst>
                <a:tab pos="457200" algn="l"/>
              </a:tabLst>
            </a:pPr>
            <a:r>
              <a:rPr lang="en-GB" dirty="0">
                <a:latin typeface="Arial" panose="020B0604020202020204" pitchFamily="34" charset="0"/>
              </a:rPr>
              <a:t>Research funders need to see this. They need to make sure that there is enough funding available to do the research properly. </a:t>
            </a:r>
          </a:p>
          <a:p>
            <a:pPr marL="342900" lvl="0" indent="-342900">
              <a:spcAft>
                <a:spcPts val="800"/>
              </a:spcAft>
              <a:buSzPts val="1000"/>
              <a:buFont typeface="Symbol" panose="05050102010706020507" pitchFamily="18" charset="2"/>
              <a:buChar char=""/>
              <a:tabLst>
                <a:tab pos="457200" algn="l"/>
              </a:tabLst>
            </a:pPr>
            <a:endParaRPr lang="en-GB" dirty="0">
              <a:latin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latin typeface="Arial" panose="020B0604020202020204" pitchFamily="34" charset="0"/>
              </a:rPr>
              <a:t>There should be better arrangements to keep going any activities that have been started from research projects. Research funders could work with other trust funders to develop exciting and creative ways to think about this differently. </a:t>
            </a:r>
          </a:p>
          <a:p>
            <a:pPr lvl="0">
              <a:spcAft>
                <a:spcPts val="800"/>
              </a:spcAft>
              <a:buSzPts val="1000"/>
              <a:tabLst>
                <a:tab pos="457200" algn="l"/>
              </a:tabLst>
            </a:pPr>
            <a:endParaRPr lang="en-GB" dirty="0">
              <a:latin typeface="Arial" panose="020B0604020202020204" pitchFamily="34" charset="0"/>
            </a:endParaRPr>
          </a:p>
          <a:p>
            <a:pPr lvl="0">
              <a:spcAft>
                <a:spcPts val="800"/>
              </a:spcAft>
              <a:buSzPts val="1000"/>
              <a:tabLst>
                <a:tab pos="457200" algn="l"/>
              </a:tabLst>
            </a:pPr>
            <a:endParaRPr lang="en-GB" dirty="0">
              <a:effectLst/>
              <a:latin typeface="Arial" panose="020B0604020202020204" pitchFamily="34" charset="0"/>
            </a:endParaRPr>
          </a:p>
        </p:txBody>
      </p:sp>
    </p:spTree>
    <p:extLst>
      <p:ext uri="{BB962C8B-B14F-4D97-AF65-F5344CB8AC3E}">
        <p14:creationId xmlns:p14="http://schemas.microsoft.com/office/powerpoint/2010/main" val="345216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7F44FE-62C2-47F4-A3FB-F7CFFB45B837}"/>
              </a:ext>
            </a:extLst>
          </p:cNvPr>
          <p:cNvSpPr txBox="1"/>
          <p:nvPr/>
        </p:nvSpPr>
        <p:spPr>
          <a:xfrm>
            <a:off x="734290" y="565395"/>
            <a:ext cx="10723419" cy="5727209"/>
          </a:xfrm>
          <a:prstGeom prst="rect">
            <a:avLst/>
          </a:prstGeom>
          <a:noFill/>
        </p:spPr>
        <p:txBody>
          <a:bodyPr wrap="square">
            <a:spAutoFit/>
          </a:bodyPr>
          <a:lstStyle/>
          <a:p>
            <a:r>
              <a:rPr lang="en-GB" sz="2000" b="1" dirty="0">
                <a:solidFill>
                  <a:srgbClr val="4D5156"/>
                </a:solidFill>
                <a:effectLst/>
                <a:latin typeface="Arial" panose="020B0604020202020204" pitchFamily="34" charset="0"/>
                <a:ea typeface="Calibri" panose="020F0502020204030204" pitchFamily="34" charset="0"/>
              </a:rPr>
              <a:t>What can we all do together to improve the inclusion of people with learning disabilities and autism in research?</a:t>
            </a:r>
          </a:p>
          <a:p>
            <a:endParaRPr lang="en-GB" dirty="0">
              <a:solidFill>
                <a:srgbClr val="4D5156"/>
              </a:solidFill>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We can make sure that there are opportunities for P</a:t>
            </a:r>
            <a:r>
              <a:rPr lang="en-GB" dirty="0">
                <a:latin typeface="Arial" panose="020B0604020202020204" pitchFamily="34" charset="0"/>
                <a:ea typeface="Calibri" panose="020F0502020204030204" pitchFamily="34" charset="0"/>
              </a:rPr>
              <a:t>hD students and other researchers to have training and peer learning so they can feel more confident and skilled in making research more inclusive. </a:t>
            </a:r>
          </a:p>
          <a:p>
            <a:endParaRPr lang="en-GB" sz="1800" dirty="0">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We </a:t>
            </a:r>
            <a:r>
              <a:rPr lang="en-GB" dirty="0">
                <a:latin typeface="Arial" panose="020B0604020202020204" pitchFamily="34" charset="0"/>
                <a:ea typeface="Calibri" panose="020F0502020204030204" pitchFamily="34" charset="0"/>
              </a:rPr>
              <a:t>can have conversations between all of us to develop actions that can result in systems change improvements.</a:t>
            </a:r>
          </a:p>
          <a:p>
            <a:endParaRPr lang="en-GB" dirty="0">
              <a:latin typeface="Arial" panose="020B0604020202020204" pitchFamily="34" charset="0"/>
              <a:ea typeface="Calibri" panose="020F0502020204030204" pitchFamily="34" charset="0"/>
            </a:endParaRPr>
          </a:p>
          <a:p>
            <a:r>
              <a:rPr lang="en-GB" dirty="0">
                <a:latin typeface="Arial" panose="020B0604020202020204" pitchFamily="34" charset="0"/>
                <a:ea typeface="Calibri" panose="020F0502020204030204" pitchFamily="34" charset="0"/>
              </a:rPr>
              <a:t>As the open letter from ‘Black Women Academics’ said, what is most urgent is the need for greater accountability of funding and research inclusion. See </a:t>
            </a:r>
            <a:r>
              <a:rPr lang="en-GB" sz="1800" u="sng" dirty="0">
                <a:effectLst/>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https://knowledgeispower.live/about/</a:t>
            </a:r>
            <a:endParaRPr lang="en-GB" sz="1800" u="sng" dirty="0">
              <a:effectLst/>
              <a:latin typeface="Arial" panose="020B0604020202020204" pitchFamily="34" charset="0"/>
              <a:ea typeface="Calibri" panose="020F0502020204030204" pitchFamily="34" charset="0"/>
            </a:endParaRPr>
          </a:p>
          <a:p>
            <a:endParaRPr lang="en-GB" u="sng" dirty="0">
              <a:latin typeface="Arial" panose="020B0604020202020204" pitchFamily="34" charset="0"/>
              <a:ea typeface="Calibri" panose="020F0502020204030204" pitchFamily="34" charset="0"/>
            </a:endParaRPr>
          </a:p>
          <a:p>
            <a:r>
              <a:rPr lang="en-GB" dirty="0">
                <a:latin typeface="Arial" panose="020B0604020202020204" pitchFamily="34" charset="0"/>
                <a:ea typeface="Calibri" panose="020F0502020204030204" pitchFamily="34" charset="0"/>
              </a:rPr>
              <a:t>University-based researchers and research funders need to be accountable for making sure that research is inclusive for people with learning disabilities and autism. </a:t>
            </a:r>
          </a:p>
          <a:p>
            <a:endParaRPr lang="en-GB" dirty="0">
              <a:latin typeface="Arial" panose="020B0604020202020204" pitchFamily="34" charset="0"/>
              <a:ea typeface="Calibri" panose="020F0502020204030204" pitchFamily="34" charset="0"/>
            </a:endParaRPr>
          </a:p>
          <a:p>
            <a:r>
              <a:rPr lang="en-GB" dirty="0">
                <a:latin typeface="Arial" panose="020B0604020202020204" pitchFamily="34" charset="0"/>
                <a:ea typeface="Calibri" panose="020F0502020204030204" pitchFamily="34" charset="0"/>
              </a:rPr>
              <a:t>The SSHRC research council in Canada does Equalities Impact Assessment on their research funding decisions so that they can improve inclusion in research across communities. We would like to see this across UK research funders as well. </a:t>
            </a:r>
          </a:p>
          <a:p>
            <a:pPr>
              <a:spcAft>
                <a:spcPts val="500"/>
              </a:spcAft>
            </a:pPr>
            <a:r>
              <a:rPr lang="en-GB" sz="1800" dirty="0">
                <a:effectLst/>
                <a:latin typeface="Calibri" panose="020F050202020403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endParaRPr lang="en-GB" sz="1600" dirty="0">
              <a:solidFill>
                <a:srgbClr val="4D5156"/>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27051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03D14-C36B-4230-9605-C2C2E1037F68}"/>
              </a:ext>
            </a:extLst>
          </p:cNvPr>
          <p:cNvSpPr txBox="1"/>
          <p:nvPr/>
        </p:nvSpPr>
        <p:spPr>
          <a:xfrm>
            <a:off x="1154545" y="2147746"/>
            <a:ext cx="9578110" cy="1754326"/>
          </a:xfrm>
          <a:prstGeom prst="rect">
            <a:avLst/>
          </a:prstGeom>
          <a:noFill/>
        </p:spPr>
        <p:txBody>
          <a:bodyPr wrap="square" rtlCol="0">
            <a:spAutoFit/>
          </a:bodyPr>
          <a:lstStyle/>
          <a:p>
            <a:pPr algn="ctr"/>
            <a:r>
              <a:rPr lang="en-GB" sz="3600" b="1" dirty="0"/>
              <a:t>Reply from Eve Forrest </a:t>
            </a:r>
          </a:p>
          <a:p>
            <a:pPr algn="ctr"/>
            <a:r>
              <a:rPr lang="en-GB" sz="3600" b="1" dirty="0"/>
              <a:t>Economic and Social Research Council/UK Research and Innovation </a:t>
            </a:r>
          </a:p>
        </p:txBody>
      </p:sp>
      <p:sp>
        <p:nvSpPr>
          <p:cNvPr id="4" name="TextBox 3">
            <a:extLst>
              <a:ext uri="{FF2B5EF4-FFF2-40B4-BE49-F238E27FC236}">
                <a16:creationId xmlns:a16="http://schemas.microsoft.com/office/drawing/2014/main" id="{FA4938A8-2C38-423A-9C5B-09281F6A2780}"/>
              </a:ext>
            </a:extLst>
          </p:cNvPr>
          <p:cNvSpPr txBox="1"/>
          <p:nvPr/>
        </p:nvSpPr>
        <p:spPr>
          <a:xfrm>
            <a:off x="9254836" y="4802909"/>
            <a:ext cx="1801091" cy="400110"/>
          </a:xfrm>
          <a:prstGeom prst="rect">
            <a:avLst/>
          </a:prstGeom>
          <a:noFill/>
        </p:spPr>
        <p:txBody>
          <a:bodyPr wrap="square" rtlCol="0">
            <a:spAutoFit/>
          </a:bodyPr>
          <a:lstStyle/>
          <a:p>
            <a:r>
              <a:rPr lang="en-GB" sz="2000" dirty="0"/>
              <a:t>Thank you Eve</a:t>
            </a:r>
          </a:p>
        </p:txBody>
      </p:sp>
    </p:spTree>
    <p:extLst>
      <p:ext uri="{BB962C8B-B14F-4D97-AF65-F5344CB8AC3E}">
        <p14:creationId xmlns:p14="http://schemas.microsoft.com/office/powerpoint/2010/main" val="27899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03D14-C36B-4230-9605-C2C2E1037F68}"/>
              </a:ext>
            </a:extLst>
          </p:cNvPr>
          <p:cNvSpPr txBox="1"/>
          <p:nvPr/>
        </p:nvSpPr>
        <p:spPr>
          <a:xfrm>
            <a:off x="1145309" y="1008650"/>
            <a:ext cx="9578110" cy="646331"/>
          </a:xfrm>
          <a:prstGeom prst="rect">
            <a:avLst/>
          </a:prstGeom>
          <a:noFill/>
        </p:spPr>
        <p:txBody>
          <a:bodyPr wrap="square" rtlCol="0">
            <a:spAutoFit/>
          </a:bodyPr>
          <a:lstStyle/>
          <a:p>
            <a:pPr algn="ctr"/>
            <a:r>
              <a:rPr lang="en-GB" sz="3600" b="1" dirty="0"/>
              <a:t>Over to you!</a:t>
            </a:r>
          </a:p>
        </p:txBody>
      </p:sp>
      <p:sp>
        <p:nvSpPr>
          <p:cNvPr id="4" name="TextBox 3">
            <a:extLst>
              <a:ext uri="{FF2B5EF4-FFF2-40B4-BE49-F238E27FC236}">
                <a16:creationId xmlns:a16="http://schemas.microsoft.com/office/drawing/2014/main" id="{FA4938A8-2C38-423A-9C5B-09281F6A2780}"/>
              </a:ext>
            </a:extLst>
          </p:cNvPr>
          <p:cNvSpPr txBox="1"/>
          <p:nvPr/>
        </p:nvSpPr>
        <p:spPr>
          <a:xfrm>
            <a:off x="1371599" y="2644170"/>
            <a:ext cx="9448801" cy="1569660"/>
          </a:xfrm>
          <a:prstGeom prst="rect">
            <a:avLst/>
          </a:prstGeom>
          <a:noFill/>
        </p:spPr>
        <p:txBody>
          <a:bodyPr wrap="square" rtlCol="0">
            <a:spAutoFit/>
          </a:bodyPr>
          <a:lstStyle/>
          <a:p>
            <a:r>
              <a:rPr lang="en-GB" sz="2400" dirty="0"/>
              <a:t>What do you think about some of these questions and issues?</a:t>
            </a:r>
          </a:p>
          <a:p>
            <a:endParaRPr lang="en-GB" sz="2400" dirty="0"/>
          </a:p>
          <a:p>
            <a:r>
              <a:rPr lang="en-GB" sz="2400" dirty="0"/>
              <a:t>What do you think are the main points that research funders and researchers themselves need to hear and understand?</a:t>
            </a:r>
          </a:p>
        </p:txBody>
      </p:sp>
    </p:spTree>
    <p:extLst>
      <p:ext uri="{BB962C8B-B14F-4D97-AF65-F5344CB8AC3E}">
        <p14:creationId xmlns:p14="http://schemas.microsoft.com/office/powerpoint/2010/main" val="129807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03D14-C36B-4230-9605-C2C2E1037F68}"/>
              </a:ext>
            </a:extLst>
          </p:cNvPr>
          <p:cNvSpPr txBox="1"/>
          <p:nvPr/>
        </p:nvSpPr>
        <p:spPr>
          <a:xfrm>
            <a:off x="1145309" y="463076"/>
            <a:ext cx="9578110" cy="646331"/>
          </a:xfrm>
          <a:prstGeom prst="rect">
            <a:avLst/>
          </a:prstGeom>
          <a:noFill/>
        </p:spPr>
        <p:txBody>
          <a:bodyPr wrap="square" rtlCol="0">
            <a:spAutoFit/>
          </a:bodyPr>
          <a:lstStyle/>
          <a:p>
            <a:pPr algn="ctr"/>
            <a:r>
              <a:rPr lang="en-GB" sz="3600" b="1" dirty="0"/>
              <a:t>Next steps and final words</a:t>
            </a:r>
          </a:p>
        </p:txBody>
      </p:sp>
      <p:sp>
        <p:nvSpPr>
          <p:cNvPr id="5" name="TextBox 4">
            <a:extLst>
              <a:ext uri="{FF2B5EF4-FFF2-40B4-BE49-F238E27FC236}">
                <a16:creationId xmlns:a16="http://schemas.microsoft.com/office/drawing/2014/main" id="{3A3ADCD5-5C9E-44DF-96DF-5A392797AA17}"/>
              </a:ext>
            </a:extLst>
          </p:cNvPr>
          <p:cNvSpPr txBox="1"/>
          <p:nvPr/>
        </p:nvSpPr>
        <p:spPr>
          <a:xfrm>
            <a:off x="1145309" y="1870609"/>
            <a:ext cx="10982037"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D5156"/>
                </a:solidFill>
                <a:effectLst/>
                <a:uLnTx/>
                <a:uFillTx/>
                <a:latin typeface="Arial" panose="020B0604020202020204" pitchFamily="34" charset="0"/>
                <a:ea typeface="Calibri" panose="020F0502020204030204" pitchFamily="34" charset="0"/>
                <a:cs typeface="+mn-cs"/>
              </a:rPr>
              <a:t>We would love to work with research funders, self-advocacy groups and organisations, community researchers and university-based researchers to </a:t>
            </a:r>
            <a:r>
              <a:rPr lang="en-GB" sz="2400" dirty="0">
                <a:solidFill>
                  <a:srgbClr val="4D5156"/>
                </a:solidFill>
                <a:latin typeface="Arial" panose="020B0604020202020204" pitchFamily="34" charset="0"/>
                <a:ea typeface="Calibri" panose="020F0502020204030204" pitchFamily="34" charset="0"/>
              </a:rPr>
              <a:t>make real progress</a:t>
            </a:r>
            <a:r>
              <a:rPr kumimoji="0" lang="en-GB" sz="2400" b="0" i="0" u="none" strike="noStrike" kern="1200" cap="none" spc="0" normalizeH="0" baseline="0" noProof="0" dirty="0">
                <a:ln>
                  <a:noFill/>
                </a:ln>
                <a:solidFill>
                  <a:srgbClr val="4D5156"/>
                </a:solidFill>
                <a:effectLst/>
                <a:uLnTx/>
                <a:uFillTx/>
                <a:latin typeface="Arial" panose="020B0604020202020204" pitchFamily="34" charset="0"/>
                <a:ea typeface="Calibri" panose="020F050202020403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4D5156"/>
              </a:solidFill>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D5156"/>
                </a:solidFill>
                <a:effectLst/>
                <a:uLnTx/>
                <a:uFillTx/>
                <a:latin typeface="Arial" panose="020B0604020202020204" pitchFamily="34" charset="0"/>
                <a:ea typeface="Calibri" panose="020F0502020204030204" pitchFamily="34" charset="0"/>
                <a:cs typeface="+mn-cs"/>
              </a:rPr>
              <a:t>Would you like to stay in touch and work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D5156"/>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D5156"/>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4D5156"/>
                </a:solidFill>
                <a:latin typeface="Arial" panose="020B0604020202020204" pitchFamily="34" charset="0"/>
                <a:ea typeface="Calibri" panose="020F0502020204030204" pitchFamily="34" charset="0"/>
              </a:rPr>
              <a:t>Email: </a:t>
            </a:r>
            <a:r>
              <a:rPr lang="en-GB" sz="2400" dirty="0">
                <a:solidFill>
                  <a:srgbClr val="4D5156"/>
                </a:solidFill>
                <a:latin typeface="Arial" panose="020B0604020202020204" pitchFamily="34" charset="0"/>
                <a:ea typeface="Calibri" panose="020F0502020204030204" pitchFamily="34" charset="0"/>
                <a:hlinkClick r:id="rId2"/>
              </a:rPr>
              <a:t>annerathbone@outlook.com</a:t>
            </a:r>
            <a:r>
              <a:rPr lang="en-GB" sz="2400" dirty="0">
                <a:solidFill>
                  <a:srgbClr val="4D5156"/>
                </a:solidFill>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D5156"/>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4D5156"/>
                </a:solidFill>
                <a:latin typeface="Arial" panose="020B0604020202020204" pitchFamily="34" charset="0"/>
                <a:ea typeface="Calibri" panose="020F0502020204030204" pitchFamily="34" charset="0"/>
              </a:rPr>
              <a:t>Thank you for joining us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D5156"/>
              </a:solidFill>
              <a:effectLst/>
              <a:uLnTx/>
              <a:uFillTx/>
              <a:latin typeface="Arial" panose="020B0604020202020204" pitchFamily="34" charset="0"/>
              <a:ea typeface="Calibri" panose="020F0502020204030204" pitchFamily="34" charset="0"/>
              <a:cs typeface="+mn-cs"/>
            </a:endParaRPr>
          </a:p>
          <a:p>
            <a:pPr>
              <a:defRPr/>
            </a:pPr>
            <a:r>
              <a:rPr kumimoji="0" lang="en-GB" sz="2400" b="0" i="0" u="none" strike="noStrike" kern="1200" cap="none" spc="0" normalizeH="0" baseline="0" noProof="0" dirty="0">
                <a:ln>
                  <a:noFill/>
                </a:ln>
                <a:solidFill>
                  <a:srgbClr val="4D5156"/>
                </a:solidFill>
                <a:effectLst/>
                <a:uLnTx/>
                <a:uFillTx/>
                <a:latin typeface="Arial" panose="020B0604020202020204" pitchFamily="34" charset="0"/>
                <a:ea typeface="Calibri" panose="020F0502020204030204" pitchFamily="34" charset="0"/>
                <a:cs typeface="+mn-cs"/>
              </a:rPr>
              <a:t>Let’s keep talking</a:t>
            </a:r>
            <a:r>
              <a:rPr lang="en-GB" sz="2400" dirty="0">
                <a:solidFill>
                  <a:srgbClr val="4D5156"/>
                </a:solidFill>
                <a:latin typeface="Arial" panose="020B0604020202020204" pitchFamily="34" charset="0"/>
                <a:ea typeface="Calibri" panose="020F0502020204030204" pitchFamily="34" charset="0"/>
              </a:rPr>
              <a:t> and acting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36378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66591B-B593-4530-8247-E65541595CEE}"/>
              </a:ext>
            </a:extLst>
          </p:cNvPr>
          <p:cNvSpPr txBox="1"/>
          <p:nvPr/>
        </p:nvSpPr>
        <p:spPr>
          <a:xfrm>
            <a:off x="1827270" y="394692"/>
            <a:ext cx="8537465" cy="6217087"/>
          </a:xfrm>
          <a:prstGeom prst="rect">
            <a:avLst/>
          </a:prstGeom>
          <a:noFill/>
        </p:spPr>
        <p:txBody>
          <a:bodyPr wrap="none" rtlCol="0">
            <a:spAutoFit/>
          </a:bodyPr>
          <a:lstStyle/>
          <a:p>
            <a:pPr algn="ctr"/>
            <a:r>
              <a:rPr lang="en-GB" sz="3200" b="1" dirty="0"/>
              <a:t>Find out more!</a:t>
            </a:r>
          </a:p>
          <a:p>
            <a:pPr algn="ctr"/>
            <a:endParaRPr lang="en-GB" sz="2400" dirty="0"/>
          </a:p>
          <a:p>
            <a:pPr algn="ctr"/>
            <a:r>
              <a:rPr lang="en-GB" sz="2400" dirty="0" err="1"/>
              <a:t>Boingboing</a:t>
            </a:r>
            <a:r>
              <a:rPr lang="en-GB" sz="2400" dirty="0"/>
              <a:t> Resilience Research and Practice:</a:t>
            </a:r>
          </a:p>
          <a:p>
            <a:pPr algn="ctr"/>
            <a:r>
              <a:rPr lang="en-GB" sz="2400" dirty="0">
                <a:hlinkClick r:id="rId2"/>
              </a:rPr>
              <a:t>https://www.boingboing.org.uk/</a:t>
            </a:r>
            <a:r>
              <a:rPr lang="en-GB" sz="2400" dirty="0"/>
              <a:t> </a:t>
            </a:r>
          </a:p>
          <a:p>
            <a:pPr algn="ctr"/>
            <a:endParaRPr lang="en-GB" sz="2400" dirty="0"/>
          </a:p>
          <a:p>
            <a:pPr algn="ctr"/>
            <a:r>
              <a:rPr lang="en-GB" sz="2400" dirty="0"/>
              <a:t>Centre of Resilience for Social Justice at the University of Brighton:</a:t>
            </a:r>
          </a:p>
          <a:p>
            <a:pPr algn="ctr"/>
            <a:r>
              <a:rPr lang="en-GB" sz="2400" dirty="0">
                <a:hlinkClick r:id="rId3"/>
              </a:rPr>
              <a:t>https://www.brighton.ac.uk/crsj/index.aspx</a:t>
            </a:r>
            <a:endParaRPr lang="en-GB" sz="2400" dirty="0"/>
          </a:p>
          <a:p>
            <a:pPr algn="ctr"/>
            <a:endParaRPr lang="en-GB" sz="2400" dirty="0"/>
          </a:p>
          <a:p>
            <a:pPr algn="ctr"/>
            <a:r>
              <a:rPr lang="en-GB" sz="2400" dirty="0"/>
              <a:t>Culture Shift – Arts Connect </a:t>
            </a:r>
          </a:p>
          <a:p>
            <a:pPr algn="ctr"/>
            <a:r>
              <a:rPr lang="en-GB" sz="2400" dirty="0">
                <a:hlinkClick r:id="rId4"/>
              </a:rPr>
              <a:t>https://www.cultureshift.org.uk/artsconnect</a:t>
            </a:r>
            <a:r>
              <a:rPr lang="en-GB" sz="2400" dirty="0"/>
              <a:t> </a:t>
            </a:r>
          </a:p>
          <a:p>
            <a:pPr algn="ctr"/>
            <a:endParaRPr lang="en-GB" sz="2400" dirty="0"/>
          </a:p>
          <a:p>
            <a:pPr algn="ctr"/>
            <a:endParaRPr lang="en-GB" sz="2400" dirty="0"/>
          </a:p>
          <a:p>
            <a:pPr algn="ctr"/>
            <a:r>
              <a:rPr lang="en-GB" sz="2400" dirty="0"/>
              <a:t>Sign up to our CRSJ/BB newsletter here!</a:t>
            </a:r>
          </a:p>
          <a:p>
            <a:pPr algn="ctr"/>
            <a:r>
              <a:rPr lang="en-GB" sz="2400" dirty="0">
                <a:hlinkClick r:id="rId5"/>
              </a:rPr>
              <a:t>https://www.boingboing.org.uk/about-us/subscribe-mailing-list/</a:t>
            </a:r>
            <a:r>
              <a:rPr lang="en-GB" sz="2400" dirty="0"/>
              <a:t> </a:t>
            </a:r>
          </a:p>
          <a:p>
            <a:endParaRPr lang="en-GB" dirty="0"/>
          </a:p>
          <a:p>
            <a:endParaRPr lang="en-GB" dirty="0"/>
          </a:p>
          <a:p>
            <a:endParaRPr lang="en-GB" dirty="0"/>
          </a:p>
        </p:txBody>
      </p:sp>
    </p:spTree>
    <p:extLst>
      <p:ext uri="{BB962C8B-B14F-4D97-AF65-F5344CB8AC3E}">
        <p14:creationId xmlns:p14="http://schemas.microsoft.com/office/powerpoint/2010/main" val="126184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7DCFF4-E7D5-4680-9F2E-024AE2A12872}"/>
              </a:ext>
            </a:extLst>
          </p:cNvPr>
          <p:cNvSpPr txBox="1"/>
          <p:nvPr/>
        </p:nvSpPr>
        <p:spPr>
          <a:xfrm>
            <a:off x="1510018" y="763398"/>
            <a:ext cx="8405769" cy="1384995"/>
          </a:xfrm>
          <a:prstGeom prst="rect">
            <a:avLst/>
          </a:prstGeom>
          <a:noFill/>
        </p:spPr>
        <p:txBody>
          <a:bodyPr wrap="square" rtlCol="0">
            <a:spAutoFit/>
          </a:bodyPr>
          <a:lstStyle/>
          <a:p>
            <a:r>
              <a:rPr lang="en-GB" sz="2800" b="1" dirty="0"/>
              <a:t>We are Arts Connect, part of Culture Shift</a:t>
            </a:r>
          </a:p>
          <a:p>
            <a:endParaRPr lang="en-GB" sz="2800" b="1" dirty="0"/>
          </a:p>
          <a:p>
            <a:r>
              <a:rPr lang="en-GB" sz="2800" b="1" dirty="0"/>
              <a:t>We are Ambassadors and Resilience Co-researchers</a:t>
            </a:r>
          </a:p>
        </p:txBody>
      </p:sp>
      <p:pic>
        <p:nvPicPr>
          <p:cNvPr id="3" name="Picture 2">
            <a:extLst>
              <a:ext uri="{FF2B5EF4-FFF2-40B4-BE49-F238E27FC236}">
                <a16:creationId xmlns:a16="http://schemas.microsoft.com/office/drawing/2014/main" id="{3723BE53-5C20-49B7-AE6A-4638D0201820}"/>
              </a:ext>
            </a:extLst>
          </p:cNvPr>
          <p:cNvPicPr>
            <a:picLocks noChangeAspect="1"/>
          </p:cNvPicPr>
          <p:nvPr/>
        </p:nvPicPr>
        <p:blipFill>
          <a:blip r:embed="rId2"/>
          <a:stretch>
            <a:fillRect/>
          </a:stretch>
        </p:blipFill>
        <p:spPr>
          <a:xfrm>
            <a:off x="9247283" y="744523"/>
            <a:ext cx="2237426" cy="1676545"/>
          </a:xfrm>
          <a:prstGeom prst="rect">
            <a:avLst/>
          </a:prstGeom>
        </p:spPr>
      </p:pic>
      <p:pic>
        <p:nvPicPr>
          <p:cNvPr id="4" name="Picture 3">
            <a:extLst>
              <a:ext uri="{FF2B5EF4-FFF2-40B4-BE49-F238E27FC236}">
                <a16:creationId xmlns:a16="http://schemas.microsoft.com/office/drawing/2014/main" id="{1E8CA5D8-3993-4AF7-B17D-9D327C97D3B6}"/>
              </a:ext>
            </a:extLst>
          </p:cNvPr>
          <p:cNvPicPr>
            <a:picLocks noChangeAspect="1"/>
          </p:cNvPicPr>
          <p:nvPr/>
        </p:nvPicPr>
        <p:blipFill>
          <a:blip r:embed="rId3"/>
          <a:stretch>
            <a:fillRect/>
          </a:stretch>
        </p:blipFill>
        <p:spPr>
          <a:xfrm>
            <a:off x="678923" y="2148393"/>
            <a:ext cx="1597290" cy="2633700"/>
          </a:xfrm>
          <a:prstGeom prst="rect">
            <a:avLst/>
          </a:prstGeom>
        </p:spPr>
      </p:pic>
      <p:pic>
        <p:nvPicPr>
          <p:cNvPr id="6" name="Picture 5">
            <a:extLst>
              <a:ext uri="{FF2B5EF4-FFF2-40B4-BE49-F238E27FC236}">
                <a16:creationId xmlns:a16="http://schemas.microsoft.com/office/drawing/2014/main" id="{4ED31CCA-D738-48A5-9D4B-0233CD0D5C4E}"/>
              </a:ext>
            </a:extLst>
          </p:cNvPr>
          <p:cNvPicPr>
            <a:picLocks noChangeAspect="1"/>
          </p:cNvPicPr>
          <p:nvPr/>
        </p:nvPicPr>
        <p:blipFill>
          <a:blip r:embed="rId4"/>
          <a:stretch>
            <a:fillRect/>
          </a:stretch>
        </p:blipFill>
        <p:spPr>
          <a:xfrm>
            <a:off x="2993924" y="2230199"/>
            <a:ext cx="2767824" cy="2395936"/>
          </a:xfrm>
          <a:prstGeom prst="rect">
            <a:avLst/>
          </a:prstGeom>
        </p:spPr>
      </p:pic>
      <p:pic>
        <p:nvPicPr>
          <p:cNvPr id="7" name="Picture 6">
            <a:extLst>
              <a:ext uri="{FF2B5EF4-FFF2-40B4-BE49-F238E27FC236}">
                <a16:creationId xmlns:a16="http://schemas.microsoft.com/office/drawing/2014/main" id="{ECE99F3E-98FE-4307-AAE6-7263FDCC0F0A}"/>
              </a:ext>
            </a:extLst>
          </p:cNvPr>
          <p:cNvPicPr>
            <a:picLocks noChangeAspect="1"/>
          </p:cNvPicPr>
          <p:nvPr/>
        </p:nvPicPr>
        <p:blipFill>
          <a:blip r:embed="rId5"/>
          <a:stretch>
            <a:fillRect/>
          </a:stretch>
        </p:blipFill>
        <p:spPr>
          <a:xfrm>
            <a:off x="5297353" y="3863917"/>
            <a:ext cx="2976283" cy="2230685"/>
          </a:xfrm>
          <a:prstGeom prst="rect">
            <a:avLst/>
          </a:prstGeom>
        </p:spPr>
      </p:pic>
      <p:pic>
        <p:nvPicPr>
          <p:cNvPr id="8" name="Picture 7">
            <a:extLst>
              <a:ext uri="{FF2B5EF4-FFF2-40B4-BE49-F238E27FC236}">
                <a16:creationId xmlns:a16="http://schemas.microsoft.com/office/drawing/2014/main" id="{26785D9F-335E-4B6F-9F0E-B119E727655E}"/>
              </a:ext>
            </a:extLst>
          </p:cNvPr>
          <p:cNvPicPr>
            <a:picLocks noChangeAspect="1"/>
          </p:cNvPicPr>
          <p:nvPr/>
        </p:nvPicPr>
        <p:blipFill>
          <a:blip r:embed="rId6"/>
          <a:stretch>
            <a:fillRect/>
          </a:stretch>
        </p:blipFill>
        <p:spPr>
          <a:xfrm>
            <a:off x="2132083" y="4202210"/>
            <a:ext cx="1786283" cy="2408129"/>
          </a:xfrm>
          <a:prstGeom prst="rect">
            <a:avLst/>
          </a:prstGeom>
        </p:spPr>
      </p:pic>
      <p:pic>
        <p:nvPicPr>
          <p:cNvPr id="9" name="Picture 8">
            <a:extLst>
              <a:ext uri="{FF2B5EF4-FFF2-40B4-BE49-F238E27FC236}">
                <a16:creationId xmlns:a16="http://schemas.microsoft.com/office/drawing/2014/main" id="{BD290F0A-FED4-41B4-A18B-3916E4EB9630}"/>
              </a:ext>
            </a:extLst>
          </p:cNvPr>
          <p:cNvPicPr>
            <a:picLocks noChangeAspect="1"/>
          </p:cNvPicPr>
          <p:nvPr/>
        </p:nvPicPr>
        <p:blipFill>
          <a:blip r:embed="rId7"/>
          <a:stretch>
            <a:fillRect/>
          </a:stretch>
        </p:blipFill>
        <p:spPr>
          <a:xfrm>
            <a:off x="8466636" y="2930025"/>
            <a:ext cx="2767824" cy="2390043"/>
          </a:xfrm>
          <a:prstGeom prst="rect">
            <a:avLst/>
          </a:prstGeom>
        </p:spPr>
      </p:pic>
      <p:pic>
        <p:nvPicPr>
          <p:cNvPr id="10" name="Picture 9">
            <a:extLst>
              <a:ext uri="{FF2B5EF4-FFF2-40B4-BE49-F238E27FC236}">
                <a16:creationId xmlns:a16="http://schemas.microsoft.com/office/drawing/2014/main" id="{16795871-884B-4F84-A38D-FFB61CA24304}"/>
              </a:ext>
            </a:extLst>
          </p:cNvPr>
          <p:cNvPicPr>
            <a:picLocks noChangeAspect="1"/>
          </p:cNvPicPr>
          <p:nvPr/>
        </p:nvPicPr>
        <p:blipFill>
          <a:blip r:embed="rId8"/>
          <a:stretch>
            <a:fillRect/>
          </a:stretch>
        </p:blipFill>
        <p:spPr>
          <a:xfrm>
            <a:off x="678923" y="4466367"/>
            <a:ext cx="1450974" cy="499915"/>
          </a:xfrm>
          <a:prstGeom prst="rect">
            <a:avLst/>
          </a:prstGeom>
        </p:spPr>
      </p:pic>
      <p:pic>
        <p:nvPicPr>
          <p:cNvPr id="12" name="Picture 11">
            <a:extLst>
              <a:ext uri="{FF2B5EF4-FFF2-40B4-BE49-F238E27FC236}">
                <a16:creationId xmlns:a16="http://schemas.microsoft.com/office/drawing/2014/main" id="{287D64C0-3CD1-4477-A83E-2434A716B4A6}"/>
              </a:ext>
            </a:extLst>
          </p:cNvPr>
          <p:cNvPicPr>
            <a:picLocks noChangeAspect="1"/>
          </p:cNvPicPr>
          <p:nvPr/>
        </p:nvPicPr>
        <p:blipFill>
          <a:blip r:embed="rId9"/>
          <a:stretch>
            <a:fillRect/>
          </a:stretch>
        </p:blipFill>
        <p:spPr>
          <a:xfrm>
            <a:off x="5297353" y="6012943"/>
            <a:ext cx="2976283" cy="493819"/>
          </a:xfrm>
          <a:prstGeom prst="rect">
            <a:avLst/>
          </a:prstGeom>
        </p:spPr>
      </p:pic>
      <p:pic>
        <p:nvPicPr>
          <p:cNvPr id="13" name="Picture 12">
            <a:extLst>
              <a:ext uri="{FF2B5EF4-FFF2-40B4-BE49-F238E27FC236}">
                <a16:creationId xmlns:a16="http://schemas.microsoft.com/office/drawing/2014/main" id="{8E799C7D-67F0-43B5-810B-7207C9595046}"/>
              </a:ext>
            </a:extLst>
          </p:cNvPr>
          <p:cNvPicPr>
            <a:picLocks noChangeAspect="1"/>
          </p:cNvPicPr>
          <p:nvPr/>
        </p:nvPicPr>
        <p:blipFill>
          <a:blip r:embed="rId10"/>
          <a:stretch>
            <a:fillRect/>
          </a:stretch>
        </p:blipFill>
        <p:spPr>
          <a:xfrm>
            <a:off x="2993923" y="2161971"/>
            <a:ext cx="2767823" cy="493819"/>
          </a:xfrm>
          <a:prstGeom prst="rect">
            <a:avLst/>
          </a:prstGeom>
        </p:spPr>
      </p:pic>
      <p:pic>
        <p:nvPicPr>
          <p:cNvPr id="14" name="Picture 13">
            <a:extLst>
              <a:ext uri="{FF2B5EF4-FFF2-40B4-BE49-F238E27FC236}">
                <a16:creationId xmlns:a16="http://schemas.microsoft.com/office/drawing/2014/main" id="{C2CBDE0F-D191-4A62-8565-5999A17085BF}"/>
              </a:ext>
            </a:extLst>
          </p:cNvPr>
          <p:cNvPicPr>
            <a:picLocks noChangeAspect="1"/>
          </p:cNvPicPr>
          <p:nvPr/>
        </p:nvPicPr>
        <p:blipFill>
          <a:blip r:embed="rId11"/>
          <a:stretch>
            <a:fillRect/>
          </a:stretch>
        </p:blipFill>
        <p:spPr>
          <a:xfrm>
            <a:off x="8466636" y="5245782"/>
            <a:ext cx="2767823" cy="493819"/>
          </a:xfrm>
          <a:prstGeom prst="rect">
            <a:avLst/>
          </a:prstGeom>
        </p:spPr>
      </p:pic>
      <p:pic>
        <p:nvPicPr>
          <p:cNvPr id="15" name="Picture 14">
            <a:extLst>
              <a:ext uri="{FF2B5EF4-FFF2-40B4-BE49-F238E27FC236}">
                <a16:creationId xmlns:a16="http://schemas.microsoft.com/office/drawing/2014/main" id="{93E06E68-0AE9-465B-9DAF-32F9656C8AA7}"/>
              </a:ext>
            </a:extLst>
          </p:cNvPr>
          <p:cNvPicPr>
            <a:picLocks noChangeAspect="1"/>
          </p:cNvPicPr>
          <p:nvPr/>
        </p:nvPicPr>
        <p:blipFill>
          <a:blip r:embed="rId12"/>
          <a:stretch>
            <a:fillRect/>
          </a:stretch>
        </p:blipFill>
        <p:spPr>
          <a:xfrm>
            <a:off x="2140410" y="6259852"/>
            <a:ext cx="1777956" cy="493819"/>
          </a:xfrm>
          <a:prstGeom prst="rect">
            <a:avLst/>
          </a:prstGeom>
        </p:spPr>
      </p:pic>
    </p:spTree>
    <p:extLst>
      <p:ext uri="{BB962C8B-B14F-4D97-AF65-F5344CB8AC3E}">
        <p14:creationId xmlns:p14="http://schemas.microsoft.com/office/powerpoint/2010/main" val="102001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7DCFF4-E7D5-4680-9F2E-024AE2A12872}"/>
              </a:ext>
            </a:extLst>
          </p:cNvPr>
          <p:cNvSpPr txBox="1"/>
          <p:nvPr/>
        </p:nvSpPr>
        <p:spPr>
          <a:xfrm>
            <a:off x="1618506" y="554624"/>
            <a:ext cx="8405769" cy="523220"/>
          </a:xfrm>
          <a:prstGeom prst="rect">
            <a:avLst/>
          </a:prstGeom>
          <a:noFill/>
        </p:spPr>
        <p:txBody>
          <a:bodyPr wrap="square" rtlCol="0">
            <a:spAutoFit/>
          </a:bodyPr>
          <a:lstStyle/>
          <a:p>
            <a:r>
              <a:rPr lang="en-GB" sz="2800" b="1" dirty="0"/>
              <a:t>Our development community</a:t>
            </a:r>
          </a:p>
        </p:txBody>
      </p:sp>
      <p:sp>
        <p:nvSpPr>
          <p:cNvPr id="5" name="TextBox 4">
            <a:extLst>
              <a:ext uri="{FF2B5EF4-FFF2-40B4-BE49-F238E27FC236}">
                <a16:creationId xmlns:a16="http://schemas.microsoft.com/office/drawing/2014/main" id="{A39BDF75-B8EF-4D87-90B1-8A59A455E84D}"/>
              </a:ext>
            </a:extLst>
          </p:cNvPr>
          <p:cNvSpPr txBox="1"/>
          <p:nvPr/>
        </p:nvSpPr>
        <p:spPr>
          <a:xfrm>
            <a:off x="1618506" y="1077844"/>
            <a:ext cx="8880891" cy="5324535"/>
          </a:xfrm>
          <a:prstGeom prst="rect">
            <a:avLst/>
          </a:prstGeom>
          <a:noFill/>
        </p:spPr>
        <p:txBody>
          <a:bodyPr wrap="square" rtlCol="0">
            <a:spAutoFit/>
          </a:bodyPr>
          <a:lstStyle/>
          <a:p>
            <a:r>
              <a:rPr lang="en-GB" sz="2000" dirty="0"/>
              <a:t>Working on this project so far have been:</a:t>
            </a:r>
          </a:p>
          <a:p>
            <a:endParaRPr lang="en-GB" sz="2000" dirty="0"/>
          </a:p>
          <a:p>
            <a:pPr marL="285750" indent="-285750">
              <a:buFont typeface="Arial" panose="020B0604020202020204" pitchFamily="34" charset="0"/>
              <a:buChar char="•"/>
            </a:pPr>
            <a:r>
              <a:rPr lang="en-GB" sz="2000" dirty="0"/>
              <a:t>Arts Connect – Culture Shift.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Highfurlong school for pupils with Special Educational Needs and Disabilities, Blackpool.</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Blackpool Resilience Revolution Co-researchers.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Academic researchers from University of Brighton (some who identify as having learning difficulties or autism and some who don’t).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Parents and carers of people with learning disabilities.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PhD students from University of Brighton Centre of Resilience for Social Justice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Last but not least Henry and Lisa who helped us make the film.</a:t>
            </a:r>
          </a:p>
        </p:txBody>
      </p:sp>
    </p:spTree>
    <p:extLst>
      <p:ext uri="{BB962C8B-B14F-4D97-AF65-F5344CB8AC3E}">
        <p14:creationId xmlns:p14="http://schemas.microsoft.com/office/powerpoint/2010/main" val="203997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7DCFF4-E7D5-4680-9F2E-024AE2A12872}"/>
              </a:ext>
            </a:extLst>
          </p:cNvPr>
          <p:cNvSpPr txBox="1"/>
          <p:nvPr/>
        </p:nvSpPr>
        <p:spPr>
          <a:xfrm>
            <a:off x="1510018" y="763398"/>
            <a:ext cx="8405769" cy="523220"/>
          </a:xfrm>
          <a:prstGeom prst="rect">
            <a:avLst/>
          </a:prstGeom>
          <a:noFill/>
        </p:spPr>
        <p:txBody>
          <a:bodyPr wrap="square" rtlCol="0">
            <a:spAutoFit/>
          </a:bodyPr>
          <a:lstStyle/>
          <a:p>
            <a:r>
              <a:rPr lang="en-GB" sz="2800" b="1" dirty="0"/>
              <a:t>Our presentation today</a:t>
            </a:r>
          </a:p>
        </p:txBody>
      </p:sp>
      <p:sp>
        <p:nvSpPr>
          <p:cNvPr id="5" name="TextBox 4">
            <a:extLst>
              <a:ext uri="{FF2B5EF4-FFF2-40B4-BE49-F238E27FC236}">
                <a16:creationId xmlns:a16="http://schemas.microsoft.com/office/drawing/2014/main" id="{A39BDF75-B8EF-4D87-90B1-8A59A455E84D}"/>
              </a:ext>
            </a:extLst>
          </p:cNvPr>
          <p:cNvSpPr txBox="1"/>
          <p:nvPr/>
        </p:nvSpPr>
        <p:spPr>
          <a:xfrm>
            <a:off x="1510018" y="1286618"/>
            <a:ext cx="8880891" cy="6247864"/>
          </a:xfrm>
          <a:prstGeom prst="rect">
            <a:avLst/>
          </a:prstGeom>
          <a:noFill/>
        </p:spPr>
        <p:txBody>
          <a:bodyPr wrap="square" rtlCol="0">
            <a:spAutoFit/>
          </a:bodyPr>
          <a:lstStyle/>
          <a:p>
            <a:r>
              <a:rPr lang="en-GB" sz="2000" dirty="0"/>
              <a:t>Today we will show a film that our community has made together.</a:t>
            </a:r>
          </a:p>
          <a:p>
            <a:endParaRPr lang="en-GB" sz="2000" dirty="0"/>
          </a:p>
          <a:p>
            <a:r>
              <a:rPr lang="en-GB" sz="2000" dirty="0"/>
              <a:t>We will show the film in three parts and go over some of the key points after each part.</a:t>
            </a:r>
          </a:p>
          <a:p>
            <a:endParaRPr lang="en-GB" sz="2000" dirty="0"/>
          </a:p>
          <a:p>
            <a:r>
              <a:rPr lang="en-GB" sz="2000" dirty="0"/>
              <a:t>The 3 main parts of the presentation are:</a:t>
            </a:r>
          </a:p>
          <a:p>
            <a:pPr marL="342900" indent="-342900">
              <a:buFont typeface="Arial" panose="020B0604020202020204" pitchFamily="34" charset="0"/>
              <a:buChar char="•"/>
            </a:pPr>
            <a:r>
              <a:rPr lang="en-GB" sz="2000" dirty="0"/>
              <a:t>Why it is important to include people with learning disabilities and autism in research.</a:t>
            </a:r>
          </a:p>
          <a:p>
            <a:pPr marL="342900" indent="-342900">
              <a:buFont typeface="Arial" panose="020B0604020202020204" pitchFamily="34" charset="0"/>
              <a:buChar char="•"/>
            </a:pPr>
            <a:r>
              <a:rPr lang="en-GB" sz="2000" dirty="0"/>
              <a:t>What we know and believe about how to properly involve people with learning disabilities and autism in research.</a:t>
            </a:r>
          </a:p>
          <a:p>
            <a:pPr marL="342900" indent="-342900">
              <a:buFont typeface="Arial" panose="020B0604020202020204" pitchFamily="34" charset="0"/>
              <a:buChar char="•"/>
            </a:pPr>
            <a:r>
              <a:rPr lang="en-GB" sz="2000" dirty="0"/>
              <a:t>How we think research funders and university-based researchers can help to make sure research is more inclusive of people with learning disabilities.</a:t>
            </a:r>
          </a:p>
          <a:p>
            <a:endParaRPr lang="en-GB" sz="2000" dirty="0"/>
          </a:p>
          <a:p>
            <a:r>
              <a:rPr lang="en-GB" sz="2000" dirty="0"/>
              <a:t>Then Eve from the Economic and Social Research Council will give a reply.</a:t>
            </a:r>
          </a:p>
          <a:p>
            <a:endParaRPr lang="en-GB" sz="2000" dirty="0"/>
          </a:p>
          <a:p>
            <a:r>
              <a:rPr lang="en-GB" sz="2000" dirty="0"/>
              <a:t>We will go into small groups to discuss our ideas and then come back to talk about what next steps we can all make.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endParaRPr lang="en-GB" sz="2000" dirty="0"/>
          </a:p>
        </p:txBody>
      </p:sp>
    </p:spTree>
    <p:extLst>
      <p:ext uri="{BB962C8B-B14F-4D97-AF65-F5344CB8AC3E}">
        <p14:creationId xmlns:p14="http://schemas.microsoft.com/office/powerpoint/2010/main" val="368882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9755E320-4429-418D-9DAE-769183BF4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10" y="2473959"/>
            <a:ext cx="5082924" cy="2855002"/>
          </a:xfrm>
          <a:prstGeom prst="rect">
            <a:avLst/>
          </a:prstGeom>
        </p:spPr>
      </p:pic>
      <p:sp>
        <p:nvSpPr>
          <p:cNvPr id="9" name="TextBox 8">
            <a:extLst>
              <a:ext uri="{FF2B5EF4-FFF2-40B4-BE49-F238E27FC236}">
                <a16:creationId xmlns:a16="http://schemas.microsoft.com/office/drawing/2014/main" id="{033AF4AB-39CD-4F4E-B470-9BE0D712E419}"/>
              </a:ext>
            </a:extLst>
          </p:cNvPr>
          <p:cNvSpPr txBox="1"/>
          <p:nvPr/>
        </p:nvSpPr>
        <p:spPr>
          <a:xfrm>
            <a:off x="540328" y="638707"/>
            <a:ext cx="11238808" cy="523220"/>
          </a:xfrm>
          <a:prstGeom prst="rect">
            <a:avLst/>
          </a:prstGeom>
          <a:noFill/>
        </p:spPr>
        <p:txBody>
          <a:bodyPr wrap="square" rtlCol="0">
            <a:spAutoFit/>
          </a:bodyPr>
          <a:lstStyle/>
          <a:p>
            <a:r>
              <a:rPr lang="en-GB" sz="2800" b="1" dirty="0"/>
              <a:t>Film presentation: Including people with learning disabilities in research</a:t>
            </a:r>
          </a:p>
        </p:txBody>
      </p:sp>
      <p:sp>
        <p:nvSpPr>
          <p:cNvPr id="10" name="TextBox 9">
            <a:extLst>
              <a:ext uri="{FF2B5EF4-FFF2-40B4-BE49-F238E27FC236}">
                <a16:creationId xmlns:a16="http://schemas.microsoft.com/office/drawing/2014/main" id="{2E7B4FD8-2EC5-4351-808E-B108C1448C6C}"/>
              </a:ext>
            </a:extLst>
          </p:cNvPr>
          <p:cNvSpPr txBox="1"/>
          <p:nvPr/>
        </p:nvSpPr>
        <p:spPr>
          <a:xfrm>
            <a:off x="5976851" y="2601885"/>
            <a:ext cx="5178829" cy="2246769"/>
          </a:xfrm>
          <a:prstGeom prst="rect">
            <a:avLst/>
          </a:prstGeom>
          <a:noFill/>
        </p:spPr>
        <p:txBody>
          <a:bodyPr wrap="square" rtlCol="0">
            <a:spAutoFit/>
          </a:bodyPr>
          <a:lstStyle/>
          <a:p>
            <a:r>
              <a:rPr lang="en-GB" sz="2000" dirty="0"/>
              <a:t>Clip 1: </a:t>
            </a:r>
            <a:r>
              <a:rPr lang="en-GB" sz="2000" dirty="0">
                <a:solidFill>
                  <a:srgbClr val="222222"/>
                </a:solidFill>
                <a:latin typeface="Arial" panose="020B0604020202020204" pitchFamily="34" charset="0"/>
              </a:rPr>
              <a:t>T</a:t>
            </a:r>
            <a:r>
              <a:rPr lang="en-GB" sz="2000" b="0" i="0" dirty="0">
                <a:solidFill>
                  <a:srgbClr val="222222"/>
                </a:solidFill>
                <a:effectLst/>
                <a:latin typeface="Arial" panose="020B0604020202020204" pitchFamily="34" charset="0"/>
              </a:rPr>
              <a:t>he ambassadors and co-researchers in Blackpool talking to Rosie</a:t>
            </a:r>
          </a:p>
          <a:p>
            <a:endParaRPr lang="en-GB" sz="2000" dirty="0">
              <a:solidFill>
                <a:srgbClr val="222222"/>
              </a:solidFill>
              <a:latin typeface="Arial" panose="020B0604020202020204" pitchFamily="34" charset="0"/>
            </a:endParaRPr>
          </a:p>
          <a:p>
            <a:r>
              <a:rPr lang="en-GB" sz="2000" dirty="0">
                <a:solidFill>
                  <a:srgbClr val="222222"/>
                </a:solidFill>
                <a:latin typeface="Arial" panose="020B0604020202020204" pitchFamily="34" charset="0"/>
              </a:rPr>
              <a:t>This file has been removed from the presentation to reduce the file size, but you can view the whole film on YouTube here: </a:t>
            </a:r>
            <a:r>
              <a:rPr lang="en-GB" sz="2000" b="0" i="0" dirty="0">
                <a:solidFill>
                  <a:srgbClr val="1155CC"/>
                </a:solidFill>
                <a:effectLst/>
                <a:latin typeface="Roboto" panose="02000000000000000000" pitchFamily="2" charset="0"/>
                <a:hlinkClick r:id="rId3"/>
              </a:rPr>
              <a:t>https://youtu.be/mDeKUl1z7Bg</a:t>
            </a:r>
            <a:endParaRPr lang="en-GB" sz="2000" dirty="0"/>
          </a:p>
        </p:txBody>
      </p:sp>
    </p:spTree>
    <p:extLst>
      <p:ext uri="{BB962C8B-B14F-4D97-AF65-F5344CB8AC3E}">
        <p14:creationId xmlns:p14="http://schemas.microsoft.com/office/powerpoint/2010/main" val="193461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45CA1A-555E-48F1-9DE8-FBC02E77C674}"/>
              </a:ext>
            </a:extLst>
          </p:cNvPr>
          <p:cNvSpPr txBox="1"/>
          <p:nvPr/>
        </p:nvSpPr>
        <p:spPr>
          <a:xfrm>
            <a:off x="1147314" y="589639"/>
            <a:ext cx="10325818" cy="5940088"/>
          </a:xfrm>
          <a:prstGeom prst="rect">
            <a:avLst/>
          </a:prstGeom>
          <a:noFill/>
        </p:spPr>
        <p:txBody>
          <a:bodyPr wrap="square">
            <a:spAutoFit/>
          </a:bodyPr>
          <a:lstStyle/>
          <a:p>
            <a:r>
              <a:rPr lang="en-US" sz="2000" b="1" dirty="0">
                <a:solidFill>
                  <a:srgbClr val="000000"/>
                </a:solidFill>
                <a:effectLst/>
                <a:latin typeface="Arial" panose="020B0604020202020204" pitchFamily="34" charset="0"/>
                <a:ea typeface="Calibri" panose="020F0502020204030204" pitchFamily="34" charset="0"/>
              </a:rPr>
              <a:t>Why should people with learning disabilities and autism be included when health or social science researchers design their projects?</a:t>
            </a:r>
            <a:endParaRPr lang="en-GB" sz="2000" dirty="0">
              <a:effectLst/>
              <a:latin typeface="Calibri" panose="020F0502020204030204" pitchFamily="34" charset="0"/>
              <a:ea typeface="Calibri" panose="020F0502020204030204" pitchFamily="34" charset="0"/>
            </a:endParaRPr>
          </a:p>
          <a:p>
            <a:r>
              <a:rPr lang="en-US" sz="1800" dirty="0">
                <a:solidFill>
                  <a:srgbClr val="000000"/>
                </a:solidFill>
                <a:effectLst/>
                <a:latin typeface="Arial" panose="020B06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dirty="0">
                <a:effectLst/>
                <a:latin typeface="Arial" panose="020B0604020202020204" pitchFamily="34" charset="0"/>
                <a:ea typeface="Times New Roman" panose="02020603050405020304" pitchFamily="18" charset="0"/>
              </a:rPr>
              <a:t>Because their needs and views are just as important as others</a:t>
            </a:r>
            <a:r>
              <a:rPr lang="en-GB" dirty="0">
                <a:latin typeface="Arial" panose="020B0604020202020204" pitchFamily="34" charset="0"/>
                <a:ea typeface="Times New Roman" panose="02020603050405020304" pitchFamily="18" charset="0"/>
              </a:rPr>
              <a:t> (for example, see work by Abell et al., 2007).</a:t>
            </a:r>
            <a:endParaRPr lang="en-GB" dirty="0">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dirty="0">
              <a:effectLst/>
              <a:latin typeface="Arial" panose="020B0604020202020204" pitchFamily="34" charset="0"/>
              <a:ea typeface="Times New Roman" panose="02020603050405020304" pitchFamily="18" charset="0"/>
            </a:endParaRPr>
          </a:p>
          <a:p>
            <a:pPr marL="342900" indent="-342900">
              <a:buSzPts val="1000"/>
              <a:buFont typeface="Symbol" panose="05050102010706020507" pitchFamily="18" charset="2"/>
              <a:buChar char=""/>
              <a:tabLst>
                <a:tab pos="457200" algn="l"/>
              </a:tabLst>
            </a:pPr>
            <a:r>
              <a:rPr lang="en-GB" dirty="0">
                <a:latin typeface="Arial" panose="020B0604020202020204" pitchFamily="34" charset="0"/>
                <a:ea typeface="Times New Roman" panose="02020603050405020304" pitchFamily="18" charset="0"/>
              </a:rPr>
              <a:t>Their involvement can make research knowledge much better (for example, see work by Beighton et al, 2017).</a:t>
            </a:r>
          </a:p>
          <a:p>
            <a:pPr marL="342900" indent="-342900">
              <a:buSzPts val="1000"/>
              <a:buFont typeface="Symbol" panose="05050102010706020507" pitchFamily="18" charset="2"/>
              <a:buChar char=""/>
              <a:tabLst>
                <a:tab pos="457200" algn="l"/>
              </a:tabLst>
            </a:pPr>
            <a:endParaRPr lang="en-GB" dirty="0">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dirty="0">
                <a:latin typeface="Arial" panose="020B0604020202020204" pitchFamily="34" charset="0"/>
                <a:ea typeface="Times New Roman" panose="02020603050405020304" pitchFamily="18" charset="0"/>
              </a:rPr>
              <a:t>Sometimes the particular needs of people with learning disabilities and autism need to be considered separately (for example in the work of Garbutt et al., 2010).</a:t>
            </a:r>
          </a:p>
          <a:p>
            <a:pPr marL="342900" lvl="0" indent="-342900">
              <a:buSzPts val="1000"/>
              <a:buFont typeface="Symbol" panose="05050102010706020507" pitchFamily="18" charset="2"/>
              <a:buChar char=""/>
              <a:tabLst>
                <a:tab pos="457200" algn="l"/>
              </a:tabLst>
            </a:pPr>
            <a:endParaRPr lang="en-GB" dirty="0">
              <a:solidFill>
                <a:srgbClr val="4D5156"/>
              </a:solidFill>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rPr>
              <a:t>Because sometimes they are left out of research because university-based researchers are not sure how to include them or just think it is too difficult</a:t>
            </a:r>
            <a:r>
              <a:rPr lang="en-US" dirty="0">
                <a:solidFill>
                  <a:srgbClr val="000000"/>
                </a:solidFill>
                <a:latin typeface="Arial" panose="020B0604020202020204" pitchFamily="34" charset="0"/>
              </a:rPr>
              <a:t> (for example, see  work by Durrell, 2016. Brooker et al. (2015) call this passive exclusion.</a:t>
            </a:r>
            <a:endParaRPr lang="en-US" sz="1800" dirty="0">
              <a:solidFill>
                <a:srgbClr val="000000"/>
              </a:solidFill>
              <a:effectLst/>
              <a:latin typeface="Arial" panose="020B0604020202020204" pitchFamily="34" charset="0"/>
            </a:endParaRPr>
          </a:p>
          <a:p>
            <a:pPr marL="342900" lvl="0" indent="-342900">
              <a:buSzPts val="1000"/>
              <a:buFont typeface="Symbol" panose="05050102010706020507" pitchFamily="18" charset="2"/>
              <a:buChar char=""/>
              <a:tabLst>
                <a:tab pos="457200" algn="l"/>
              </a:tabLst>
            </a:pPr>
            <a:endParaRPr lang="en-GB" dirty="0">
              <a:solidFill>
                <a:srgbClr val="000000"/>
              </a:solidFill>
              <a:effectLst/>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rPr>
              <a:t>People with learning disabilities are not all the same and they have other identities as well (for example, see the work of Jack and </a:t>
            </a:r>
            <a:r>
              <a:rPr lang="en-US" sz="1800" dirty="0" err="1">
                <a:solidFill>
                  <a:srgbClr val="000000"/>
                </a:solidFill>
                <a:effectLst/>
                <a:latin typeface="Arial" panose="020B0604020202020204" pitchFamily="34" charset="0"/>
              </a:rPr>
              <a:t>Pelphrey</a:t>
            </a:r>
            <a:r>
              <a:rPr lang="en-US" sz="1800" dirty="0">
                <a:solidFill>
                  <a:srgbClr val="000000"/>
                </a:solidFill>
                <a:effectLst/>
                <a:latin typeface="Arial" panose="020B0604020202020204" pitchFamily="34" charset="0"/>
              </a:rPr>
              <a:t>, 2017). So, this needs to be remembered when designing recruitment for research. </a:t>
            </a:r>
            <a:endParaRPr lang="en-GB" dirty="0">
              <a:solidFill>
                <a:srgbClr val="000000"/>
              </a:solidFill>
              <a:effectLst/>
            </a:endParaRPr>
          </a:p>
          <a:p>
            <a:pPr>
              <a:spcAft>
                <a:spcPts val="500"/>
              </a:spcAft>
            </a:pPr>
            <a:br>
              <a:rPr lang="en-GB" sz="1800" dirty="0">
                <a:solidFill>
                  <a:srgbClr val="4D5156"/>
                </a:solidFill>
                <a:effectLst/>
                <a:latin typeface="Arial" panose="020B0604020202020204" pitchFamily="34" charset="0"/>
                <a:ea typeface="Calibri" panose="020F0502020204030204" pitchFamily="34" charset="0"/>
              </a:rPr>
            </a:b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0654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74EB4F47-70B3-462C-94FA-2017B5803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10" y="2473959"/>
            <a:ext cx="5082924" cy="2851520"/>
          </a:xfrm>
          <a:prstGeom prst="rect">
            <a:avLst/>
          </a:prstGeom>
        </p:spPr>
      </p:pic>
      <p:sp>
        <p:nvSpPr>
          <p:cNvPr id="9" name="TextBox 8">
            <a:extLst>
              <a:ext uri="{FF2B5EF4-FFF2-40B4-BE49-F238E27FC236}">
                <a16:creationId xmlns:a16="http://schemas.microsoft.com/office/drawing/2014/main" id="{033AF4AB-39CD-4F4E-B470-9BE0D712E419}"/>
              </a:ext>
            </a:extLst>
          </p:cNvPr>
          <p:cNvSpPr txBox="1"/>
          <p:nvPr/>
        </p:nvSpPr>
        <p:spPr>
          <a:xfrm>
            <a:off x="540328" y="638707"/>
            <a:ext cx="11238808" cy="523220"/>
          </a:xfrm>
          <a:prstGeom prst="rect">
            <a:avLst/>
          </a:prstGeom>
          <a:noFill/>
        </p:spPr>
        <p:txBody>
          <a:bodyPr wrap="square" rtlCol="0">
            <a:spAutoFit/>
          </a:bodyPr>
          <a:lstStyle/>
          <a:p>
            <a:r>
              <a:rPr lang="en-GB" sz="2800" b="1" dirty="0"/>
              <a:t>Film presentation: Including people with learning disabilities in research</a:t>
            </a:r>
          </a:p>
        </p:txBody>
      </p:sp>
      <p:sp>
        <p:nvSpPr>
          <p:cNvPr id="10" name="TextBox 9">
            <a:extLst>
              <a:ext uri="{FF2B5EF4-FFF2-40B4-BE49-F238E27FC236}">
                <a16:creationId xmlns:a16="http://schemas.microsoft.com/office/drawing/2014/main" id="{2E7B4FD8-2EC5-4351-808E-B108C1448C6C}"/>
              </a:ext>
            </a:extLst>
          </p:cNvPr>
          <p:cNvSpPr txBox="1"/>
          <p:nvPr/>
        </p:nvSpPr>
        <p:spPr>
          <a:xfrm>
            <a:off x="5976851" y="2601885"/>
            <a:ext cx="5178829" cy="1938992"/>
          </a:xfrm>
          <a:prstGeom prst="rect">
            <a:avLst/>
          </a:prstGeom>
          <a:noFill/>
        </p:spPr>
        <p:txBody>
          <a:bodyPr wrap="square" rtlCol="0">
            <a:spAutoFit/>
          </a:bodyPr>
          <a:lstStyle/>
          <a:p>
            <a:r>
              <a:rPr lang="en-GB" sz="2000" dirty="0"/>
              <a:t>Clip 2: </a:t>
            </a:r>
            <a:r>
              <a:rPr lang="en-GB" sz="2000" dirty="0">
                <a:solidFill>
                  <a:srgbClr val="222222"/>
                </a:solidFill>
                <a:latin typeface="Arial" panose="020B0604020202020204" pitchFamily="34" charset="0"/>
              </a:rPr>
              <a:t>T</a:t>
            </a:r>
            <a:r>
              <a:rPr lang="en-GB" sz="2000" b="0" i="0" dirty="0">
                <a:solidFill>
                  <a:srgbClr val="222222"/>
                </a:solidFill>
                <a:effectLst/>
                <a:latin typeface="Arial" panose="020B0604020202020204" pitchFamily="34" charset="0"/>
              </a:rPr>
              <a:t>he ambassadors talking to Rosie</a:t>
            </a:r>
          </a:p>
          <a:p>
            <a:endParaRPr lang="en-GB" sz="2000" dirty="0">
              <a:solidFill>
                <a:srgbClr val="222222"/>
              </a:solidFill>
              <a:latin typeface="Arial" panose="020B0604020202020204" pitchFamily="34" charset="0"/>
            </a:endParaRPr>
          </a:p>
          <a:p>
            <a:r>
              <a:rPr lang="en-GB" sz="2000" dirty="0">
                <a:solidFill>
                  <a:srgbClr val="222222"/>
                </a:solidFill>
                <a:latin typeface="Arial" panose="020B0604020202020204" pitchFamily="34" charset="0"/>
              </a:rPr>
              <a:t>This file has been removed from the presentation to reduce the file size, but you can view the whole film on YouTube here: </a:t>
            </a:r>
            <a:r>
              <a:rPr lang="en-GB" sz="2000" b="0" i="0" dirty="0">
                <a:solidFill>
                  <a:srgbClr val="1155CC"/>
                </a:solidFill>
                <a:effectLst/>
                <a:latin typeface="Roboto" panose="02000000000000000000" pitchFamily="2" charset="0"/>
                <a:hlinkClick r:id="rId3"/>
              </a:rPr>
              <a:t>https://youtu.be/mDeKUl1z7Bg</a:t>
            </a:r>
            <a:endParaRPr lang="en-GB" sz="2000" dirty="0"/>
          </a:p>
        </p:txBody>
      </p:sp>
    </p:spTree>
    <p:extLst>
      <p:ext uri="{BB962C8B-B14F-4D97-AF65-F5344CB8AC3E}">
        <p14:creationId xmlns:p14="http://schemas.microsoft.com/office/powerpoint/2010/main" val="31995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45CA1A-555E-48F1-9DE8-FBC02E77C674}"/>
              </a:ext>
            </a:extLst>
          </p:cNvPr>
          <p:cNvSpPr txBox="1"/>
          <p:nvPr/>
        </p:nvSpPr>
        <p:spPr>
          <a:xfrm>
            <a:off x="1147314" y="1018847"/>
            <a:ext cx="10325818" cy="615553"/>
          </a:xfrm>
          <a:prstGeom prst="rect">
            <a:avLst/>
          </a:prstGeom>
          <a:noFill/>
        </p:spPr>
        <p:txBody>
          <a:bodyPr wrap="square">
            <a:spAutoFit/>
          </a:bodyPr>
          <a:lstStyle/>
          <a:p>
            <a:pPr>
              <a:spcAft>
                <a:spcPts val="500"/>
              </a:spcAft>
            </a:pPr>
            <a:br>
              <a:rPr lang="en-GB" sz="1800" dirty="0">
                <a:solidFill>
                  <a:srgbClr val="4D5156"/>
                </a:solidFill>
                <a:effectLst/>
                <a:latin typeface="Arial" panose="020B0604020202020204" pitchFamily="34" charset="0"/>
                <a:ea typeface="Calibri" panose="020F0502020204030204" pitchFamily="34" charset="0"/>
              </a:rPr>
            </a:br>
            <a:endParaRPr lang="en-GB" sz="16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1D0DEE06-2D7E-4521-BE6D-5A8D48259FB2}"/>
              </a:ext>
            </a:extLst>
          </p:cNvPr>
          <p:cNvSpPr txBox="1"/>
          <p:nvPr/>
        </p:nvSpPr>
        <p:spPr>
          <a:xfrm>
            <a:off x="942109" y="822037"/>
            <a:ext cx="10325818" cy="6176050"/>
          </a:xfrm>
          <a:prstGeom prst="rect">
            <a:avLst/>
          </a:prstGeom>
          <a:noFill/>
        </p:spPr>
        <p:txBody>
          <a:bodyPr wrap="square">
            <a:spAutoFit/>
          </a:bodyPr>
          <a:lstStyle/>
          <a:p>
            <a:r>
              <a:rPr lang="en-US" sz="2000" b="1" dirty="0">
                <a:solidFill>
                  <a:srgbClr val="000000"/>
                </a:solidFill>
                <a:effectLst/>
                <a:latin typeface="Arial" panose="020B0604020202020204" pitchFamily="34" charset="0"/>
                <a:ea typeface="Calibri" panose="020F0502020204030204" pitchFamily="34" charset="0"/>
              </a:rPr>
              <a:t>What are meaningful ways to involve people with learning disabilities and autism in research?</a:t>
            </a:r>
          </a:p>
          <a:p>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Arial" panose="020B0604020202020204" pitchFamily="34" charset="0"/>
                <a:ea typeface="Times New Roman" panose="02020603050405020304" pitchFamily="18" charset="0"/>
              </a:rPr>
              <a:t>In bigger studies that involve wide populations, university-based researchers should think about how people with learning disabilities and autism can be engaged and recruited (see </a:t>
            </a:r>
            <a:r>
              <a:rPr lang="en-GB" sz="1800">
                <a:effectLst/>
                <a:latin typeface="Arial" panose="020B0604020202020204" pitchFamily="34" charset="0"/>
                <a:ea typeface="Times New Roman" panose="02020603050405020304" pitchFamily="18" charset="0"/>
              </a:rPr>
              <a:t>for example, Brooker et al., 2007).</a:t>
            </a:r>
            <a:endParaRPr lang="en-GB" sz="1800" dirty="0">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sz="1800" dirty="0">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dirty="0">
                <a:latin typeface="Arial" panose="020B0604020202020204" pitchFamily="34" charset="0"/>
                <a:ea typeface="Times New Roman" panose="02020603050405020304" pitchFamily="18" charset="0"/>
              </a:rPr>
              <a:t>University-based researchers should think about where they are sending information and make sure that this information is welcoming. It should be easy to read and easy to respond to (for example, see the work of Haas et al., 2017 and Lennox et al., 2005). </a:t>
            </a:r>
          </a:p>
          <a:p>
            <a:pPr marL="342900" lvl="0" indent="-342900">
              <a:buSzPts val="1000"/>
              <a:buFont typeface="Symbol" panose="05050102010706020507" pitchFamily="18" charset="2"/>
              <a:buChar char=""/>
              <a:tabLst>
                <a:tab pos="457200" algn="l"/>
              </a:tabLst>
            </a:pPr>
            <a:endParaRPr lang="en-GB" dirty="0">
              <a:effectLst/>
              <a:latin typeface="Calibri" panose="020F0502020204030204" pitchFamily="34" charset="0"/>
              <a:ea typeface="Calibri" panose="020F050202020403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effectLst/>
                <a:latin typeface="Arial" panose="020B0604020202020204" pitchFamily="34" charset="0"/>
              </a:rPr>
              <a:t>Participatory methods can give more space, time and freedom for high-quality knowledge to be generated.</a:t>
            </a:r>
          </a:p>
          <a:p>
            <a:pPr marL="342900" lvl="0" indent="-342900">
              <a:spcAft>
                <a:spcPts val="800"/>
              </a:spcAft>
              <a:buSzPts val="1000"/>
              <a:buFont typeface="Symbol" panose="05050102010706020507" pitchFamily="18" charset="2"/>
              <a:buChar char=""/>
              <a:tabLst>
                <a:tab pos="457200" algn="l"/>
              </a:tabLst>
            </a:pPr>
            <a:endParaRPr lang="en-GB" dirty="0">
              <a:latin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effectLst/>
                <a:latin typeface="Arial" panose="020B0604020202020204" pitchFamily="34" charset="0"/>
              </a:rPr>
              <a:t>People with learning disabilities and autism should have opportunities to lead research and not just be ‘participants’</a:t>
            </a:r>
            <a:r>
              <a:rPr lang="en-GB" dirty="0">
                <a:latin typeface="Arial" panose="020B0604020202020204" pitchFamily="34" charset="0"/>
              </a:rPr>
              <a:t> (see  for example, work by Chappell, 2000).</a:t>
            </a:r>
            <a:endParaRPr lang="en-GB" dirty="0">
              <a:effectLst/>
              <a:latin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endParaRPr lang="en-GB" dirty="0">
              <a:latin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GB" dirty="0">
                <a:effectLst/>
                <a:latin typeface="Arial" panose="020B0604020202020204" pitchFamily="34" charset="0"/>
              </a:rPr>
              <a:t>Relationships within the research are very important. A sense of belonging and opportunities to ‘add value’ are good for individuals and good for knowledge generation. </a:t>
            </a:r>
          </a:p>
          <a:p>
            <a:pPr marL="342900" lvl="0" indent="-342900">
              <a:spcAft>
                <a:spcPts val="800"/>
              </a:spcAft>
              <a:buSzPts val="1000"/>
              <a:buFont typeface="Symbol" panose="05050102010706020507" pitchFamily="18" charset="2"/>
              <a:buChar char=""/>
              <a:tabLst>
                <a:tab pos="457200" algn="l"/>
              </a:tabLst>
            </a:pPr>
            <a:endParaRPr lang="en-GB" dirty="0">
              <a:effectLst/>
            </a:endParaRPr>
          </a:p>
        </p:txBody>
      </p:sp>
    </p:spTree>
    <p:extLst>
      <p:ext uri="{BB962C8B-B14F-4D97-AF65-F5344CB8AC3E}">
        <p14:creationId xmlns:p14="http://schemas.microsoft.com/office/powerpoint/2010/main" val="210052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pic>
        <p:nvPicPr>
          <p:cNvPr id="4" name="Picture 3" descr="A picture containing calendar&#10;&#10;Description automatically generated">
            <a:extLst>
              <a:ext uri="{FF2B5EF4-FFF2-40B4-BE49-F238E27FC236}">
                <a16:creationId xmlns:a16="http://schemas.microsoft.com/office/drawing/2014/main" id="{0F192102-72EB-4B12-8AB3-5B6FE0013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09" y="2473959"/>
            <a:ext cx="5082925" cy="2856604"/>
          </a:xfrm>
          <a:prstGeom prst="rect">
            <a:avLst/>
          </a:prstGeom>
        </p:spPr>
      </p:pic>
      <p:sp>
        <p:nvSpPr>
          <p:cNvPr id="9" name="TextBox 8">
            <a:extLst>
              <a:ext uri="{FF2B5EF4-FFF2-40B4-BE49-F238E27FC236}">
                <a16:creationId xmlns:a16="http://schemas.microsoft.com/office/drawing/2014/main" id="{033AF4AB-39CD-4F4E-B470-9BE0D712E419}"/>
              </a:ext>
            </a:extLst>
          </p:cNvPr>
          <p:cNvSpPr txBox="1"/>
          <p:nvPr/>
        </p:nvSpPr>
        <p:spPr>
          <a:xfrm>
            <a:off x="540328" y="638707"/>
            <a:ext cx="11238808" cy="523220"/>
          </a:xfrm>
          <a:prstGeom prst="rect">
            <a:avLst/>
          </a:prstGeom>
          <a:noFill/>
        </p:spPr>
        <p:txBody>
          <a:bodyPr wrap="square" rtlCol="0">
            <a:spAutoFit/>
          </a:bodyPr>
          <a:lstStyle/>
          <a:p>
            <a:r>
              <a:rPr lang="en-GB" sz="2800" b="1" dirty="0"/>
              <a:t>Film presentation: Including people with learning disabilities in research</a:t>
            </a:r>
          </a:p>
        </p:txBody>
      </p:sp>
      <p:sp>
        <p:nvSpPr>
          <p:cNvPr id="10" name="TextBox 9">
            <a:extLst>
              <a:ext uri="{FF2B5EF4-FFF2-40B4-BE49-F238E27FC236}">
                <a16:creationId xmlns:a16="http://schemas.microsoft.com/office/drawing/2014/main" id="{2E7B4FD8-2EC5-4351-808E-B108C1448C6C}"/>
              </a:ext>
            </a:extLst>
          </p:cNvPr>
          <p:cNvSpPr txBox="1"/>
          <p:nvPr/>
        </p:nvSpPr>
        <p:spPr>
          <a:xfrm>
            <a:off x="5976851" y="2601885"/>
            <a:ext cx="5178829" cy="1938992"/>
          </a:xfrm>
          <a:prstGeom prst="rect">
            <a:avLst/>
          </a:prstGeom>
          <a:noFill/>
        </p:spPr>
        <p:txBody>
          <a:bodyPr wrap="square" rtlCol="0">
            <a:spAutoFit/>
          </a:bodyPr>
          <a:lstStyle/>
          <a:p>
            <a:r>
              <a:rPr lang="en-GB" sz="2000" dirty="0"/>
              <a:t>Clip 3: </a:t>
            </a:r>
            <a:r>
              <a:rPr lang="en-GB" sz="2000" dirty="0">
                <a:solidFill>
                  <a:srgbClr val="222222"/>
                </a:solidFill>
                <a:latin typeface="Arial" panose="020B0604020202020204" pitchFamily="34" charset="0"/>
              </a:rPr>
              <a:t>Julia, Anne and Angie</a:t>
            </a:r>
            <a:r>
              <a:rPr lang="en-GB" sz="2000" b="0" i="0" dirty="0">
                <a:solidFill>
                  <a:srgbClr val="222222"/>
                </a:solidFill>
                <a:effectLst/>
                <a:latin typeface="Arial" panose="020B0604020202020204" pitchFamily="34" charset="0"/>
              </a:rPr>
              <a:t> talking to Rosie</a:t>
            </a:r>
          </a:p>
          <a:p>
            <a:endParaRPr lang="en-GB" sz="2000" dirty="0">
              <a:solidFill>
                <a:srgbClr val="222222"/>
              </a:solidFill>
              <a:latin typeface="Arial" panose="020B0604020202020204" pitchFamily="34" charset="0"/>
            </a:endParaRPr>
          </a:p>
          <a:p>
            <a:r>
              <a:rPr lang="en-GB" sz="2000" dirty="0">
                <a:solidFill>
                  <a:srgbClr val="222222"/>
                </a:solidFill>
                <a:latin typeface="Arial" panose="020B0604020202020204" pitchFamily="34" charset="0"/>
              </a:rPr>
              <a:t>This file has been removed from the presentation to reduce the file size, but you can view the whole film on YouTube here: </a:t>
            </a:r>
            <a:r>
              <a:rPr lang="en-GB" sz="2000" b="0" i="0" dirty="0">
                <a:solidFill>
                  <a:srgbClr val="1155CC"/>
                </a:solidFill>
                <a:effectLst/>
                <a:latin typeface="Roboto" panose="02000000000000000000" pitchFamily="2" charset="0"/>
                <a:hlinkClick r:id="rId3"/>
              </a:rPr>
              <a:t>https://youtu.be/mDeKUl1z7Bg</a:t>
            </a:r>
            <a:endParaRPr lang="en-GB" sz="2000" dirty="0"/>
          </a:p>
        </p:txBody>
      </p:sp>
    </p:spTree>
    <p:extLst>
      <p:ext uri="{BB962C8B-B14F-4D97-AF65-F5344CB8AC3E}">
        <p14:creationId xmlns:p14="http://schemas.microsoft.com/office/powerpoint/2010/main" val="219978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6414</TotalTime>
  <Words>1365</Words>
  <Application>Microsoft Office PowerPoint</Application>
  <PresentationFormat>Widescreen</PresentationFormat>
  <Paragraphs>129</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Roboto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Rathbone</dc:creator>
  <cp:lastModifiedBy>Emily Gagnon</cp:lastModifiedBy>
  <cp:revision>7</cp:revision>
  <cp:lastPrinted>2021-06-09T13:05:02Z</cp:lastPrinted>
  <dcterms:created xsi:type="dcterms:W3CDTF">2021-06-04T13:04:37Z</dcterms:created>
  <dcterms:modified xsi:type="dcterms:W3CDTF">2021-07-21T16:49:10Z</dcterms:modified>
</cp:coreProperties>
</file>